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historiographical debate over the end of the Roman West is not a dispute over facts, but over their significance. On one side stands the catastrophe school—championed by modern scholars like Ward-Perkins and Heather—viewing 476 as the violent, traumatic collapse of a complex civilization under barbarian shock. On the other, the transformation school of Wickham and Halsall reads the period as a gradual, negotiated transition where Roman structures accommodated federate nations without systemic implosion. This seminar audits both models against the material ground, contemporary fragments, and the fiscal balance sheet. As the volume demonstrates, we are examining neither a sudden death nor an unruffled evolution, but the fiscal foreclosure of a state machine.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catastrophe model rests upon undeniable material and military trauma. The freezing or crossing of the Rhine in 406 opened Gaul and Hispania to uncontrolled devastation, tracked archaeologically by ash horizons and panicked coin hoards. Sacked twice in forty-five years—by Alaric in 410 and Gaiseric in 455—Rome lost its sacred inviolability. Beyond the Mediterranean core, peripheral provinces simply dissolved: Roman Britain ceased receiving coinage or officials after 409, while Eugippius describes Danubian garrisons being slaughtered on Italian roads while begging for arrears of pay. To those living along the frontiers, the end was not an academic renegotiation; it was the violent retraction of the Roman security umbrella.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transformation school counters that barbarian invaders did not seek to destroy the empire, but to secure a legitimate place within it. Settled by official treaties (*foedera*) from Aquitaine to Italy, kings governed as Roman generals and magistrates over populations that maintained their civil laws, civic offices, and Catholic episcopates. Athaulf famously acknowledged that Gothic passions could not replace Roman law, resolving instead to defend the Roman name through Gothic arms. In 476, Odoacer did not proclaim a barbarian empire; he retired Romulus Augustulus on an imperial pension and minted coins honoring Constantinople's Emperor Zeno. For millions of provincial citizens, daily life proceeded under traditional municipal bureaucracy, merely redirecting tax receipts.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Placing the physical and textual data into side-by-side ledgers clarifies the debate. Where catastrophe posits sudden devastation, archaeology confirms drastic urban shrinkage, the collapse of long-distance Mediterranean trade ceramics, and cessation horizons where Roman coin flow abruptly ended. Yet transformation finds equal material footing: excavations at Carthage demonstrate that Gaiseric’s 439 takeover was an orderly administrative transfer, leaving the urban fabric intact without a destruction layer. In Gallic cemeteries, federate belt-fittings illustrate barbarian warriors seamlessly assimilating into provincial landowning elites. The material evidence confirms that while economic complexity contracted violently in the north, administrative and agrarian routines in the Mediterranean basin survived under new management.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volume's core thesis refutes the traditional trope that barbarization destroyed the army. Barbarian officers from Stilicho to Aspar were among the throne’s most capable defenders, and the fifth century’s finest troops were its least Italian. The western army died of fiscal amputation. When Gaiseric took Carthage in 439, he severed the grain, oil, and tax revenues of Africa Proconsularis—the imperial fisc's vital engine. Valentinian III’s *Novels* openly confess that the treasury could no longer pay or recruit regular field armies. Two massive naval armadas launched to recover Africa—Majorian's fleet betrayed at Cartagena in 461 and Basiliscus's armada burned at Cape Bon in 468—bankrupted both courts and sealed the West's fate.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Alongside fiscal collapse ran terminal political paralysis. Following Theodosius’s death in 395, western emperors abandoned active campaigning, sheltering behind Ravenna’s lagoons and leaving military policy to generalissimos. Figures like Stilicho, Aetius, and Ricimer faced an impossible structural trap: barred by barbarian ancestry from wearing the purple, they ruled from behind the throne, only to be murdered by paranoid imperial wards whose survival they guaranteed. Fratricidal civil wars—like Mursa in 351, which shattered the western field army—consumed veterans faster than recruitment could replace them. By 476, the throne was a hollow prize, and Romulus Augustulus merely a boy-puppet whose deposition by his own federate troops was an administrative footnote.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did Constantinople endure for another thousand years while Ravenna crumbled? The East serves as our historical control group. Geographically, its heartland was shielded by the Theodosian land-walls, unbreachable even after catastrophic Danube defeats. Fiscally, the East retained the wealthy, uninvaded revenues of Egypt, Syria, and Anatolia, allowing it to pay Attila six thousand pounds of gold annually and survive. Politically, eastern civilian emperors maintained firm dominance over interchangeable generals, ruthlessly eliminating Aspar before he could become a Ricimer. Finally, eastern diplomacy adroitly exported its barbarian problems westward, paying Alaric and later Theodoric to march across the Illyrian border, leaving the West to absorb the shock.</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Editor’s synthesis reconciles the debate through strict attestation grading. The fall of the western empire is Grade A as a process: an eighty-year fiscal liquidation wherein provinces stopped paying taxes, frontiers receded, and allied federates absorbed administrative sovereignty. It is Grade C as an event: 476 witnessed no climatic battle, no burning capital, and no contemporary panic. Julius Nepos remained lawful Augustus in Dalmatia until 480. Finally, it is Grade D as catastrophic drama: the notion of an empire perishing overnight was coined a generation later by Marcellinus Comes in Justinian’s Constantinople to justify reconquest. The successor kingdoms were simply the western army, paid off in land, running the machine.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close this seminar by putting the central problem to the room. If Rome was destroyed by nothing except the compounding cost of its own defense, at what precise moment can we say the Roman state ceased to exist? Did it end when Britain was told in 410 to look to its own defense, when the African tax base fell in 439, when the regalia were mailed to Constantinople in 476, or when Nepos was murdered in 480? Or did the state survive across Western Europe, preserved within Gothic law codes, Catholic dioceses, and Latin municipal records? Consider whether machines of empire ever truly perish, or simply disperse their functions among their heirs.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The Fall Debate: Catastrophe, Transformation, and the Balance Sheet</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Seminar VIII-S03 — Auditing the Dissolution of the Western Roman State (AD 395–476)</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VIII-S03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Historiographical Divide: Rupture versus Accommodation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Did the western empire fall violently or transform into successor kingdoms?</a:t>
            </a:r>
          </a:p>
          <a:p>
            <a:pPr>
              <a:spcAft>
                <a:spcPts val="990"/>
              </a:spcAft>
            </a:pPr>
            <a:r>
              <a:rPr sz="2200" b="0" i="0">
                <a:solidFill>
                  <a:srgbClr val="231D15"/>
                </a:solidFill>
                <a:latin typeface="Garamond"/>
              </a:rPr>
              <a:t>•  Catastrophe school emphasizes invasion shock, sacking of cities, and steep material decline.</a:t>
            </a:r>
          </a:p>
          <a:p>
            <a:pPr>
              <a:spcAft>
                <a:spcPts val="990"/>
              </a:spcAft>
            </a:pPr>
            <a:r>
              <a:rPr sz="2200" b="0" i="0">
                <a:solidFill>
                  <a:srgbClr val="231D15"/>
                </a:solidFill>
                <a:latin typeface="Garamond"/>
              </a:rPr>
              <a:t>•  Transformation school counters with institutional accommodation, legal continuity, and federate evolution.</a:t>
            </a:r>
          </a:p>
          <a:p>
            <a:pPr>
              <a:spcAft>
                <a:spcPts val="990"/>
              </a:spcAft>
            </a:pPr>
            <a:r>
              <a:rPr sz="2200" b="0" i="0">
                <a:solidFill>
                  <a:srgbClr val="231D15"/>
                </a:solidFill>
                <a:latin typeface="Garamond"/>
              </a:rPr>
              <a:t>•  The volume audits both models against fifth-century texts, coin flows, and ground archaeology.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Dual-column comparison: Image Plate of the Gothic entry at the Salarian Gate (410) set opposite the Frontispiece of the administrative Notitia clerk at Ravenna.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VIII-S03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Case for Catastrophe: Violent Rupture and Material Collapse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Rhine crossing of 406/405 shattered four centuries of continuous frontier defense.</a:t>
            </a:r>
          </a:p>
          <a:p>
            <a:pPr>
              <a:spcAft>
                <a:spcPts val="990"/>
              </a:spcAft>
            </a:pPr>
            <a:r>
              <a:rPr sz="2200" b="0" i="0">
                <a:solidFill>
                  <a:srgbClr val="231D15"/>
                </a:solidFill>
                <a:latin typeface="Garamond"/>
              </a:rPr>
              <a:t>•  Sacks of Rome in 410 and 455 broke imperial inviolability and emptied palaces.</a:t>
            </a:r>
          </a:p>
          <a:p>
            <a:pPr>
              <a:spcAft>
                <a:spcPts val="990"/>
              </a:spcAft>
            </a:pPr>
            <a:r>
              <a:rPr sz="2200" b="0" i="0">
                <a:solidFill>
                  <a:srgbClr val="231D15"/>
                </a:solidFill>
                <a:latin typeface="Garamond"/>
              </a:rPr>
              <a:t>•  Burnt villa-belts, ash horizons, and hoard deposits corroborate widespread physical trauma.</a:t>
            </a:r>
          </a:p>
          <a:p>
            <a:pPr>
              <a:spcAft>
                <a:spcPts val="990"/>
              </a:spcAft>
            </a:pPr>
            <a:r>
              <a:rPr sz="2200" b="0" i="0">
                <a:solidFill>
                  <a:srgbClr val="231D15"/>
                </a:solidFill>
                <a:latin typeface="Garamond"/>
              </a:rPr>
              <a:t>•  Frontiers dissolved: unpaid garrisons along the Danube were slaughtered on Italian retreat roads.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Cartographic overlay of the Gallic coin-hoard horizon (406–411) alongside archaeological photography of the Basilica Aemilia's heat-fused coin layer from 410.</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VIII-S03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Case for Transformation: Institutional Continuity and Treaty Law</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Settled barbarian nations operated under legitimate Roman treaties (*foedera*) as imperial federates.</a:t>
            </a:r>
          </a:p>
          <a:p>
            <a:pPr>
              <a:spcAft>
                <a:spcPts val="990"/>
              </a:spcAft>
            </a:pPr>
            <a:r>
              <a:rPr sz="2200" b="0" i="0">
                <a:solidFill>
                  <a:srgbClr val="231D15"/>
                </a:solidFill>
                <a:latin typeface="Garamond"/>
              </a:rPr>
              <a:t>•  Successor kings maintained Roman law, provincial taxation systems, and civic administration.</a:t>
            </a:r>
          </a:p>
          <a:p>
            <a:pPr>
              <a:spcAft>
                <a:spcPts val="990"/>
              </a:spcAft>
            </a:pPr>
            <a:r>
              <a:rPr sz="2200" b="0" i="0">
                <a:solidFill>
                  <a:srgbClr val="231D15"/>
                </a:solidFill>
                <a:latin typeface="Garamond"/>
              </a:rPr>
              <a:t>•  Athaulf explicitly pledged Gothic arms to restore and defend the Roman name.</a:t>
            </a:r>
          </a:p>
          <a:p>
            <a:pPr>
              <a:spcAft>
                <a:spcPts val="990"/>
              </a:spcAft>
            </a:pPr>
            <a:r>
              <a:rPr sz="2200" b="0" i="0">
                <a:solidFill>
                  <a:srgbClr val="231D15"/>
                </a:solidFill>
                <a:latin typeface="Garamond"/>
              </a:rPr>
              <a:t>•  Odoacer struck coins under Emperor Zeno, styling himself patrician rather than imperial conqueror.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Numismatic display of Odoacer's Italian coinage bearing Emperor Zeno's portrait with royal monogram, flanked by the Aquitanian federate settlement map of 418.</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VIII-S03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Ground Truth: Archaeological and Textual Evidence Side by Side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Catastrophe evidence: coin supplies cease, cities shrink, and Mediterranean trade networks fracture.</a:t>
            </a:r>
          </a:p>
          <a:p>
            <a:pPr>
              <a:spcAft>
                <a:spcPts val="990"/>
              </a:spcAft>
            </a:pPr>
            <a:r>
              <a:rPr sz="2200" b="0" i="0">
                <a:solidFill>
                  <a:srgbClr val="231D15"/>
                </a:solidFill>
                <a:latin typeface="Garamond"/>
              </a:rPr>
              <a:t>•  Transformation evidence: 439 Carthage shows administrative handover without a destructive burn layer (Grade A).</a:t>
            </a:r>
          </a:p>
          <a:p>
            <a:pPr>
              <a:spcAft>
                <a:spcPts val="990"/>
              </a:spcAft>
            </a:pPr>
            <a:r>
              <a:rPr sz="2200" b="0" i="0">
                <a:solidFill>
                  <a:srgbClr val="231D15"/>
                </a:solidFill>
                <a:latin typeface="Garamond"/>
              </a:rPr>
              <a:t>•  Federate belt-fittings in Gallic graves reveal barbarians integrating as local military elites.</a:t>
            </a:r>
          </a:p>
          <a:p>
            <a:pPr>
              <a:spcAft>
                <a:spcPts val="990"/>
              </a:spcAft>
            </a:pPr>
            <a:r>
              <a:rPr sz="2200" b="0" i="0">
                <a:solidFill>
                  <a:srgbClr val="231D15"/>
                </a:solidFill>
                <a:latin typeface="Garamond"/>
              </a:rPr>
              <a:t>•  Loss of northern Gaul and Britain tracked by administrative silence rather than pitched battle.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Side-by-side archaeological stratigraphy: Noricum fort abandonment horizons set against the intact, continuous fifth-century civic levels of Vandal Carthage.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VIII-S03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Fiscal Death-Wound: Amputation, Not Barbarization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Barbarian recruitment did not destroy the army; fifth-century Roman armies were increasingly non-Italian.</a:t>
            </a:r>
          </a:p>
          <a:p>
            <a:pPr>
              <a:spcAft>
                <a:spcPts val="990"/>
              </a:spcAft>
            </a:pPr>
            <a:r>
              <a:rPr sz="2200" b="0" i="0">
                <a:solidFill>
                  <a:srgbClr val="231D15"/>
                </a:solidFill>
                <a:latin typeface="Garamond"/>
              </a:rPr>
              <a:t>•  Gaiseric’s 439 capture of Carthage amputated the grain, oil, and vital tax base.</a:t>
            </a:r>
          </a:p>
          <a:p>
            <a:pPr>
              <a:spcAft>
                <a:spcPts val="990"/>
              </a:spcAft>
            </a:pPr>
            <a:r>
              <a:rPr sz="2200" b="0" i="0">
                <a:solidFill>
                  <a:srgbClr val="231D15"/>
                </a:solidFill>
                <a:latin typeface="Garamond"/>
              </a:rPr>
              <a:t>•  Valentinian III’s *Novels* confess that lost revenues crippled recruitment and pay (Grade A).</a:t>
            </a:r>
          </a:p>
          <a:p>
            <a:pPr>
              <a:spcAft>
                <a:spcPts val="990"/>
              </a:spcAft>
            </a:pPr>
            <a:r>
              <a:rPr sz="2200" b="0" i="0">
                <a:solidFill>
                  <a:srgbClr val="231D15"/>
                </a:solidFill>
                <a:latin typeface="Garamond"/>
              </a:rPr>
              <a:t>•  Failed recovery armadas at Cartagena (461) and Cape Bon (468) sealed fiscal bankruptcy.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FORECLOSURE OF THE WEST, 406–468, detailing coin-stacks struck through by province and the fleet fire-glyph at Cape Bon.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VIII-S03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Political Paralysis: The Devouring Office of the Generalissimo</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Emperors retreated to Ravenna's marshes, ceding operational command to barbarian *magistri militum*.</a:t>
            </a:r>
          </a:p>
          <a:p>
            <a:pPr>
              <a:spcAft>
                <a:spcPts val="990"/>
              </a:spcAft>
            </a:pPr>
            <a:r>
              <a:rPr sz="2200" b="0" i="0">
                <a:solidFill>
                  <a:srgbClr val="231D15"/>
                </a:solidFill>
                <a:latin typeface="Garamond"/>
              </a:rPr>
              <a:t>•  Generalissimos from Stilicho to Ricimer faced constant assassination from the palace they protected.</a:t>
            </a:r>
          </a:p>
          <a:p>
            <a:pPr>
              <a:spcAft>
                <a:spcPts val="990"/>
              </a:spcAft>
            </a:pPr>
            <a:r>
              <a:rPr sz="2200" b="0" i="0">
                <a:solidFill>
                  <a:srgbClr val="231D15"/>
                </a:solidFill>
                <a:latin typeface="Garamond"/>
              </a:rPr>
              <a:t>•  Fratricidal civil wars from Mursa onward consumed irreplaceable veteran legions.</a:t>
            </a:r>
          </a:p>
          <a:p>
            <a:pPr>
              <a:spcAft>
                <a:spcPts val="990"/>
              </a:spcAft>
            </a:pPr>
            <a:r>
              <a:rPr sz="2200" b="0" i="0">
                <a:solidFill>
                  <a:srgbClr val="231D15"/>
                </a:solidFill>
                <a:latin typeface="Garamond"/>
              </a:rPr>
              <a:t>•  Romulus Augustulus was merely an unrecognised teenager ruling an exhausted Italian rump.</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Chronological schematic illustrating the western succession of *magistri militum* (Stilicho, Aetius, Ricimer, Odoacer) versus their puppet Augusti from 395 to 476.</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VIII-S03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Control Group: Why the Eastern Empire Survived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Constantinople possessed shorter frontiers and impregnable Theodosian land-walls restored in sixty days.</a:t>
            </a:r>
          </a:p>
          <a:p>
            <a:pPr>
              <a:spcAft>
                <a:spcPts val="990"/>
              </a:spcAft>
            </a:pPr>
            <a:r>
              <a:rPr sz="2200" b="0" i="0">
                <a:solidFill>
                  <a:srgbClr val="231D15"/>
                </a:solidFill>
                <a:latin typeface="Garamond"/>
              </a:rPr>
              <a:t>•  Eastern fisc preserved intact tax revenues from Egypt, Syria, and rich Anatolian provinces.</a:t>
            </a:r>
          </a:p>
          <a:p>
            <a:pPr>
              <a:spcAft>
                <a:spcPts val="990"/>
              </a:spcAft>
            </a:pPr>
            <a:r>
              <a:rPr sz="2200" b="0" i="0">
                <a:solidFill>
                  <a:srgbClr val="231D15"/>
                </a:solidFill>
                <a:latin typeface="Garamond"/>
              </a:rPr>
              <a:t>•  Civilian emperors maintained authority over generals, eliminating overmighty generalissimos like Aspar.</a:t>
            </a:r>
          </a:p>
          <a:p>
            <a:pPr>
              <a:spcAft>
                <a:spcPts val="990"/>
              </a:spcAft>
            </a:pPr>
            <a:r>
              <a:rPr sz="2200" b="0" i="0">
                <a:solidFill>
                  <a:srgbClr val="231D15"/>
                </a:solidFill>
                <a:latin typeface="Garamond"/>
              </a:rPr>
              <a:t>•  Constantinople consistently bribed and deflected federate hosts like Alaric and Theodoric westward.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Comparative balance-sheet diagram contrasting western fiscal hemorrhage against the eastern ledger: *Oriens: solvit et superfuit; Occidens: reditus amissi*.</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VIII-S03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Editor's Synthesis: Grading the "Fall" of 476</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Grade A as Process: Eighty years of fiscal foreclosure, province loss, and federate transfer.</a:t>
            </a:r>
          </a:p>
          <a:p>
            <a:pPr>
              <a:spcAft>
                <a:spcPts val="990"/>
              </a:spcAft>
            </a:pPr>
            <a:r>
              <a:rPr sz="2200" b="0" i="0">
                <a:solidFill>
                  <a:srgbClr val="231D15"/>
                </a:solidFill>
                <a:latin typeface="Garamond"/>
              </a:rPr>
              <a:t>•  Grade C as Event: 476 witnessed no decisive battle, sack, or panic in Italy.</a:t>
            </a:r>
          </a:p>
          <a:p>
            <a:pPr>
              <a:spcAft>
                <a:spcPts val="990"/>
              </a:spcAft>
            </a:pPr>
            <a:r>
              <a:rPr sz="2200" b="0" i="0">
                <a:solidFill>
                  <a:srgbClr val="231D15"/>
                </a:solidFill>
                <a:latin typeface="Garamond"/>
              </a:rPr>
              <a:t>•  Grade D as Drama: Catastrophic sudden fall fabricated by sixth-century chronicler Marcellinus Comes.</a:t>
            </a:r>
          </a:p>
          <a:p>
            <a:pPr>
              <a:spcAft>
                <a:spcPts val="990"/>
              </a:spcAft>
            </a:pPr>
            <a:r>
              <a:rPr sz="2200" b="0" i="0">
                <a:solidFill>
                  <a:srgbClr val="231D15"/>
                </a:solidFill>
                <a:latin typeface="Garamond"/>
              </a:rPr>
              <a:t>•  The successor kingdoms were the Roman army paid off in land and running itself.</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regalia leaving Ravenna harbor, autumn 476; senatorial envoys manifest a strapped cedar chest and wrapped diadem for shipment to Constantinople.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VIII-S03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Open Seminar Question: The Nature of the Liquidation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Did Rome fall to military conquest, or liquidate under its own defense costs?</a:t>
            </a:r>
          </a:p>
          <a:p>
            <a:pPr>
              <a:spcAft>
                <a:spcPts val="990"/>
              </a:spcAft>
            </a:pPr>
            <a:r>
              <a:rPr sz="2200" b="0" i="0">
                <a:solidFill>
                  <a:srgbClr val="231D15"/>
                </a:solidFill>
                <a:latin typeface="Garamond"/>
              </a:rPr>
              <a:t>•  If barbarian kings ruled as Roman patricians, when did the empire actually end?</a:t>
            </a:r>
          </a:p>
          <a:p>
            <a:pPr>
              <a:spcAft>
                <a:spcPts val="990"/>
              </a:spcAft>
            </a:pPr>
            <a:r>
              <a:rPr sz="2200" b="0" i="0">
                <a:solidFill>
                  <a:srgbClr val="231D15"/>
                </a:solidFill>
                <a:latin typeface="Garamond"/>
              </a:rPr>
              <a:t>•  Did 476 represent an epochal catastrophe, or merely a chancery sending a notice?</a:t>
            </a:r>
          </a:p>
          <a:p>
            <a:pPr>
              <a:spcAft>
                <a:spcPts val="990"/>
              </a:spcAft>
            </a:pPr>
            <a:r>
              <a:rPr sz="2200" b="0" i="0">
                <a:solidFill>
                  <a:srgbClr val="231D15"/>
                </a:solidFill>
                <a:latin typeface="Garamond"/>
              </a:rPr>
              <a:t>•  How does a complex imperial machine die when its administrative heirs keep working?</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Lucullan villa — the bay of Naples, c. 480; pensioned Augustus Romulus feeding gulls above the peaceful fleet-basin of Misenum.</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VIII-S03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