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crisis of 376 was not an invasion but a humanitarian catastrophe set in motion by the Hunnic shattering of the Greuthungi on the Pontic steppe. The Tervingi under Fritigern appeared on the Danube bank begging for formal admission. Valens, pinned at Antioch by the Persian war, faced a familiar calculation: the empire had absorbed barbarian populations as laeti for a century, trading land for recruits. But the sheer scale of the displaced multitude defied the administration's machinery. Valens granted entry to Fritigern's people while barring the Greuthungi, an administrative division that disintegrated the moment the crossings began.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crossing of 376 rapidly became an unmitigated disaster of corruption and logistical failure. Roman administrative officials, led by the comes Lupicinus, systematically exploited the starving refugees rather than disarming them. Ammianus records the chilling market rate: dog-flesh sold to the refugees at the price of one child per dog, consigning families to slavery for immediate sustenance. Simultaneously, weapons were retained through bribery, while the unadmitted Greuthungi under Alatheus and Saphrax simply crossed the unpatrolled river behind them. Within months, Thrace contained not a grateful agrarian workforce, but an armed, outraged nation starving inside the frontier defenses.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insurrection ignited when Lupicinus attempted to solve his administrative breakdown by murder. Inviting Fritigern and the Gothic chieftains to a banquet at Marcianople in 377, he bungled their assassination. Fritigern cut his way out, and the outrage transformed the starving refugees into an active army. Crucially, the revolt did not wander blind: Gothic slaves and Roman miners in the Thracian hills defected, guiding Gothic columns straight to concealed imperial magazines and granaries. Roman mobile detachments fought a bloody, indecisive engagement at Ad Salices, proving that the provincial garrison could neither pin nor destroy the confederation.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By the summer of 378, Valens had transferred the eastern field army from Antioch to Adrianople, mustering between twenty and thirty thousand regular troops. His nephew Gratian was advancing east through Illyricum with the veteran army of the Rhine, urging Valens by courier to wait for the junction of both imperial armies. Valens chose to march alone. The sources divide his motives between personal jealousy of Gratian's recent laurels on the Rhine and faulty scouts' reports suggesting Fritigern commanded only ten thousand men. Both factors likely operated; Valens marched eight miles in the August heat toward an enemy whose strength he fundamentally misunderstood.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deployment at Adrianople began in confusion and ended in mechanical slaughter. Two Roman units charged the Gothic wagon-laager prematurely while parleys were still underway, committing the army piecemeal. At the critical moment, the Greuthungian and Alan heavy cavalry under Alatheus and Saphrax, absent foraging, struck the exposed Roman left like a thunderbolt. The Roman cavalry shattered and fled, leaving the infantry flank uncovered. Ammianus Marcellinus describes the terrible physics of the resulting collapse: the Roman line was compressed against the wagon-circle so tightly that men had no room to draw their swords, and the dead were held upright by the living.</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destruction of the eastern field army was near total. Two-thirds of the force perished on the field, including thirty-five tribunes and two magistri militum. The emperor Valens vanished into the slaughter; contemporary accounts divide between his falling unidentified in the melee and being burned alive in an anonymous farmhouse that his bodyguards defended too stubbornly. Ammianus Marcellinus explicitly invoked Cannae, the compendium's benchmark of slaughter. The comparison is mathematically deficient—Cannae's casualty count was larger—but historically exact. The middle Republic possessed the agrarian manpower depth to replace lost legions; the late empire could not reconstitute its destroyed field army.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catastrophe left the Balkans defenseless and the imperial succession in crisis. Gratian summoned Flavius Theodosius from Spanish retirement in 379, investing him with the eastern purple to manage the disaster. Theodosius quickly learned that the strategic arithmetic had permanently altered: an attempt to confront the Goths with newly raised recruits collapsed in the field. The Goths could not be destroyed by force of arms, they could not be expelled across the Danube, and they were far too numerous and cohesive to be broken up and distributed into the recruitment stream as individual soldiers. Military victory being impossible, diplomacy became mandatory.</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peace signed on 3 October 382 constitutes the foundational template of the fifth century's dissolution. By abandoning the requirement that conquered peoples surrender their political identity, Rome inaugurated a new category of foederati. For the first time, a barbarian nation was settled intact within the empire, governed by its own chieftains, and compensated with imperial subsidies in return for military service. This arrangement became the fatal mechanism of subsequent Western history: the Goths in Aquitaine, the Burgundians in Sapaudia, and the Vandals in Africa were all variants of this precedent, which taught allied kings that their bargaining power rose directly with their military threat.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formal text of the 382 treaty does not survive; its clauses must be inferred from the behavior of the contracting parties and the rhetorical packaging of the imperial court. The orator Themistius promoted the peace as an act of divine imperial philanthropy, celebrating the conversion of destructive Gothic warriors into productive farmers and defenders. In reality, the treaty conceded territory in Thrace to an autonomous nation bound to the emperor by a personal contract rather than institutional allegiance. Theodosius secured manpower for his upcoming civil wars, but the price was an armed enclave inside the empire's heartland, dependent on continuous payments from the fisc.</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strategic map of the Balkans after 382 records a profound historical departure: the appearance of the first non-Roman sovereign wash within the imperial frontier. For eight volumes, the compendium has charted the Roman frontier as an absolute perimeter separating Roman civic space from barbarian territory. In 382, that boundary ceased to describe reality. The Goths retained their arms, their kings, and their social integrity inside Thrace. When Theodosius died in 395 and the court let the annual subsidies lapse, the veterans of this settlement chose Alaric as their king. The door had not been broken from without; it had been opened from within.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TextBox 1"/>
          <p:cNvSpPr txBox="1"/>
          <p:nvPr/>
        </p:nvSpPr>
        <p:spPr>
          <a:xfrm>
            <a:off x="822960" y="640080"/>
            <a:ext cx="10515600" cy="457200"/>
          </a:xfrm>
          <a:prstGeom prst="rect">
            <a:avLst/>
          </a:prstGeom>
          <a:noFill/>
        </p:spPr>
        <p:txBody>
          <a:bodyPr wrap="square">
            <a:spAutoFit/>
          </a:bodyPr>
          <a:lstStyle/>
          <a:p>
            <a:pPr>
              <a:spcAft>
                <a:spcPts val="720"/>
              </a:spcAft>
            </a:pPr>
            <a:r>
              <a:rPr sz="1600" b="1" i="0">
                <a:solidFill>
                  <a:srgbClr val="8B1A1A"/>
                </a:solidFill>
                <a:latin typeface="Garamond"/>
              </a:rPr>
              <a:t>IMPERIUM ROMANUM</a:t>
            </a:r>
          </a:p>
        </p:txBody>
      </p:sp>
      <p:sp>
        <p:nvSpPr>
          <p:cNvPr id="3" name="TextBox 2"/>
          <p:cNvSpPr txBox="1"/>
          <p:nvPr/>
        </p:nvSpPr>
        <p:spPr>
          <a:xfrm>
            <a:off x="822960" y="2103120"/>
            <a:ext cx="10515600" cy="2011680"/>
          </a:xfrm>
          <a:prstGeom prst="rect">
            <a:avLst/>
          </a:prstGeom>
          <a:noFill/>
        </p:spPr>
        <p:txBody>
          <a:bodyPr wrap="square">
            <a:spAutoFit/>
          </a:bodyPr>
          <a:lstStyle/>
          <a:p>
            <a:pPr>
              <a:spcAft>
                <a:spcPts val="2160"/>
              </a:spcAft>
            </a:pPr>
            <a:r>
              <a:rPr sz="4800" b="1" i="0">
                <a:solidFill>
                  <a:srgbClr val="8B1A1A"/>
                </a:solidFill>
                <a:latin typeface="Garamond"/>
              </a:rPr>
              <a:t>The Six-Year Hinge: Adrianople and the Gothic Settlement</a:t>
            </a:r>
          </a:p>
        </p:txBody>
      </p:sp>
      <p:sp>
        <p:nvSpPr>
          <p:cNvPr id="4" name="TextBox 3"/>
          <p:cNvSpPr txBox="1"/>
          <p:nvPr/>
        </p:nvSpPr>
        <p:spPr>
          <a:xfrm>
            <a:off x="822960" y="4206240"/>
            <a:ext cx="10515600" cy="1097280"/>
          </a:xfrm>
          <a:prstGeom prst="rect">
            <a:avLst/>
          </a:prstGeom>
          <a:noFill/>
        </p:spPr>
        <p:txBody>
          <a:bodyPr wrap="square">
            <a:spAutoFit/>
          </a:bodyPr>
          <a:lstStyle/>
          <a:p>
            <a:pPr>
              <a:spcAft>
                <a:spcPts val="1080"/>
              </a:spcAft>
            </a:pPr>
            <a:r>
              <a:rPr sz="2400" b="0" i="1">
                <a:solidFill>
                  <a:srgbClr val="231D15"/>
                </a:solidFill>
                <a:latin typeface="Garamond"/>
              </a:rPr>
              <a:t>From the Humanitarian Crossing to the Sovereign Partition (376–382)</a:t>
            </a:r>
          </a:p>
        </p:txBody>
      </p:sp>
      <p:sp>
        <p:nvSpPr>
          <p:cNvPr id="5" name="TextBox 4"/>
          <p:cNvSpPr txBox="1"/>
          <p:nvPr/>
        </p:nvSpPr>
        <p:spPr>
          <a:xfrm>
            <a:off x="822960" y="6035040"/>
            <a:ext cx="10515600" cy="365760"/>
          </a:xfrm>
          <a:prstGeom prst="rect">
            <a:avLst/>
          </a:prstGeom>
          <a:noFill/>
        </p:spPr>
        <p:txBody>
          <a:bodyPr wrap="square">
            <a:spAutoFit/>
          </a:bodyPr>
          <a:lstStyle/>
          <a:p>
            <a:pPr>
              <a:spcAft>
                <a:spcPts val="540"/>
              </a:spcAft>
            </a:pPr>
            <a:r>
              <a:rPr sz="1200" b="0" i="0">
                <a:solidFill>
                  <a:srgbClr val="6B5B45"/>
                </a:solidFill>
                <a:latin typeface="Garamond"/>
              </a:rPr>
              <a:t>VIII-S02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Humanitarian Appeal (376)</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Hunnic steppe pressure shatters the Greuthungi and drives Tervingi to the Danube.</a:t>
            </a:r>
          </a:p>
          <a:p>
            <a:pPr>
              <a:spcAft>
                <a:spcPts val="990"/>
              </a:spcAft>
            </a:pPr>
            <a:r>
              <a:rPr sz="2200" b="0" i="0">
                <a:solidFill>
                  <a:srgbClr val="231D15"/>
                </a:solidFill>
                <a:latin typeface="Garamond"/>
              </a:rPr>
              <a:t>•  Fritigern requests entry: land and settlement in exchange for military service (Grade A).</a:t>
            </a:r>
          </a:p>
          <a:p>
            <a:pPr>
              <a:spcAft>
                <a:spcPts val="990"/>
              </a:spcAft>
            </a:pPr>
            <a:r>
              <a:rPr sz="2200" b="0" i="0">
                <a:solidFill>
                  <a:srgbClr val="231D15"/>
                </a:solidFill>
                <a:latin typeface="Garamond"/>
              </a:rPr>
              <a:t>•  Valens, tied down on the Persian frontier, grants licensed crossing to Tervingi alone.</a:t>
            </a:r>
          </a:p>
          <a:p>
            <a:pPr>
              <a:spcAft>
                <a:spcPts val="990"/>
              </a:spcAft>
            </a:pPr>
            <a:r>
              <a:rPr sz="2200" b="0" i="0">
                <a:solidFill>
                  <a:srgbClr val="231D15"/>
                </a:solidFill>
                <a:latin typeface="Garamond"/>
              </a:rPr>
              <a:t>•  Greuthungi under Alatheus and Saphrax are refused entry, massing on the north bank.</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A regional map of the lower Danube frontier in 376, illustrating Hunnic pressure-vectors against the Tervingi and Greuthungi at the river line.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VIII-S02 · 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Door Opened: Bureaucracy and Corruption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Logistics collapse under tens of thousands of refugees; disarmament is systematically evaded.</a:t>
            </a:r>
          </a:p>
          <a:p>
            <a:pPr>
              <a:spcAft>
                <a:spcPts val="990"/>
              </a:spcAft>
            </a:pPr>
            <a:r>
              <a:rPr sz="2200" b="0" i="0">
                <a:solidFill>
                  <a:srgbClr val="231D15"/>
                </a:solidFill>
                <a:latin typeface="Garamond"/>
              </a:rPr>
              <a:t>•  Roman commanders plunder the famine: Count Lupicinus sells dog-flesh at the price of children.</a:t>
            </a:r>
          </a:p>
          <a:p>
            <a:pPr>
              <a:spcAft>
                <a:spcPts val="990"/>
              </a:spcAft>
            </a:pPr>
            <a:r>
              <a:rPr sz="2200" b="0" i="0">
                <a:solidFill>
                  <a:srgbClr val="231D15"/>
                </a:solidFill>
                <a:latin typeface="Garamond"/>
              </a:rPr>
              <a:t>•  Refused Greuthungi cross unopposed across the unpatrolled river during the administrative chaos.</a:t>
            </a:r>
          </a:p>
          <a:p>
            <a:pPr>
              <a:spcAft>
                <a:spcPts val="990"/>
              </a:spcAft>
            </a:pPr>
            <a:r>
              <a:rPr sz="2200" b="0" i="0">
                <a:solidFill>
                  <a:srgbClr val="231D15"/>
                </a:solidFill>
                <a:latin typeface="Garamond"/>
              </a:rPr>
              <a:t>•  A managed reception degrades into an armed, starving multitude wandering within Thrace.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CROSSING AND THE CATASTROPHE, 376–382 (detail: dog-and-scales requisition glyph and unsupervised crossing lines).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VIII-S02 ·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Spark: Marcianople and Insurrection (377)</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Lupicinus bungles the banquet assassination of Gothic leaders at Marcianople (Grade A).</a:t>
            </a:r>
          </a:p>
          <a:p>
            <a:pPr>
              <a:spcAft>
                <a:spcPts val="990"/>
              </a:spcAft>
            </a:pPr>
            <a:r>
              <a:rPr sz="2200" b="0" i="0">
                <a:solidFill>
                  <a:srgbClr val="231D15"/>
                </a:solidFill>
                <a:latin typeface="Garamond"/>
              </a:rPr>
              <a:t>•  The starved Gothic mass becomes an armed insurrectionary army inside imperial lines.</a:t>
            </a:r>
          </a:p>
          <a:p>
            <a:pPr>
              <a:spcAft>
                <a:spcPts val="990"/>
              </a:spcAft>
            </a:pPr>
            <a:r>
              <a:rPr sz="2200" b="0" i="0">
                <a:solidFill>
                  <a:srgbClr val="231D15"/>
                </a:solidFill>
                <a:latin typeface="Garamond"/>
              </a:rPr>
              <a:t>•  Gothic slaves and local miners guide columns directly to hidden imperial granaries.</a:t>
            </a:r>
          </a:p>
          <a:p>
            <a:pPr>
              <a:spcAft>
                <a:spcPts val="990"/>
              </a:spcAft>
            </a:pPr>
            <a:r>
              <a:rPr sz="2200" b="0" i="0">
                <a:solidFill>
                  <a:srgbClr val="231D15"/>
                </a:solidFill>
                <a:latin typeface="Garamond"/>
              </a:rPr>
              <a:t>•  Drawn, attritional warfare at Ad Salices reveals the Roman garrison cannot contain the revolt.</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A tactical theater map of Thrace (377), marking the botched banquet at Marcianople, granary-guide vectors, and the bloody standstill at Ad Salices.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VIII-S02 · 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Strategic Error: Valens Marches Alone (378)</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Valens transfers the eastern field army from Antioch to Constantinople (20,000–30,000 troops).</a:t>
            </a:r>
          </a:p>
          <a:p>
            <a:pPr>
              <a:spcAft>
                <a:spcPts val="990"/>
              </a:spcAft>
            </a:pPr>
            <a:r>
              <a:rPr sz="2200" b="0" i="0">
                <a:solidFill>
                  <a:srgbClr val="231D15"/>
                </a:solidFill>
                <a:latin typeface="Garamond"/>
              </a:rPr>
              <a:t>•  Gratian marches east with the victorious Rhine army, sending urgent requests to wait.</a:t>
            </a:r>
          </a:p>
          <a:p>
            <a:pPr>
              <a:spcAft>
                <a:spcPts val="990"/>
              </a:spcAft>
            </a:pPr>
            <a:r>
              <a:rPr sz="2200" b="0" i="0">
                <a:solidFill>
                  <a:srgbClr val="231D15"/>
                </a:solidFill>
                <a:latin typeface="Garamond"/>
              </a:rPr>
              <a:t>•  Faulty intelligence reports Fritigern commands only ten thousand warriors (Grade C).</a:t>
            </a:r>
          </a:p>
          <a:p>
            <a:pPr>
              <a:spcAft>
                <a:spcPts val="990"/>
              </a:spcAft>
            </a:pPr>
            <a:r>
              <a:rPr sz="2200" b="0" i="0">
                <a:solidFill>
                  <a:srgbClr val="231D15"/>
                </a:solidFill>
                <a:latin typeface="Garamond"/>
              </a:rPr>
              <a:t>•  Driven by jealousy or flawed scouting, Valens advances into August heat unreinforced.</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Operational configuration map showing Valens's advance from Adrianople and Gratian's halted Rhine relief column marked NON EXSPECTATUS.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VIII-S02 · 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Adrianople: The Geometry of Annihilation (9 August 378)</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Roman units charge the Gothic wagon-laager prematurely while negotiations are half-open.</a:t>
            </a:r>
          </a:p>
          <a:p>
            <a:pPr>
              <a:spcAft>
                <a:spcPts val="990"/>
              </a:spcAft>
            </a:pPr>
            <a:r>
              <a:rPr sz="2200" b="0" i="0">
                <a:solidFill>
                  <a:srgbClr val="231D15"/>
                </a:solidFill>
                <a:latin typeface="Garamond"/>
              </a:rPr>
              <a:t>•  Greuthungian and Alan horse return from foraging, striking the Roman left like a thunderbolt.</a:t>
            </a:r>
          </a:p>
          <a:p>
            <a:pPr>
              <a:spcAft>
                <a:spcPts val="990"/>
              </a:spcAft>
            </a:pPr>
            <a:r>
              <a:rPr sz="2200" b="0" i="0">
                <a:solidFill>
                  <a:srgbClr val="231D15"/>
                </a:solidFill>
                <a:latin typeface="Garamond"/>
              </a:rPr>
              <a:t>•  Roman infantry is compressed against the laager; the packed mass prevents the dead from falling.</a:t>
            </a:r>
          </a:p>
          <a:p>
            <a:pPr>
              <a:spcAft>
                <a:spcPts val="990"/>
              </a:spcAft>
            </a:pPr>
            <a:r>
              <a:rPr sz="2200" b="0" i="0">
                <a:solidFill>
                  <a:srgbClr val="231D15"/>
                </a:solidFill>
                <a:latin typeface="Garamond"/>
              </a:rPr>
              <a:t>•  Two-thirds of the eastern field army is annihilated, including thirty-five tribunes and two magistri.</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HADRIANOPOLIS engagement-star with compressed Roman lines, wagon-laager circle, and flank cavalry strike.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VIII-S02 · 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Vanished Emperor and the Cannae Ledger</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Valens dies on the field; fallen in the press or burned in a farmhouse (Grade B).</a:t>
            </a:r>
          </a:p>
          <a:p>
            <a:pPr>
              <a:spcAft>
                <a:spcPts val="990"/>
              </a:spcAft>
            </a:pPr>
            <a:r>
              <a:rPr sz="2200" b="0" i="0">
                <a:solidFill>
                  <a:srgbClr val="231D15"/>
                </a:solidFill>
                <a:latin typeface="Garamond"/>
              </a:rPr>
              <a:t>•  His imperial body is never recovered: imperator corpus numquam repertum.</a:t>
            </a:r>
          </a:p>
          <a:p>
            <a:pPr>
              <a:spcAft>
                <a:spcPts val="990"/>
              </a:spcAft>
            </a:pPr>
            <a:r>
              <a:rPr sz="2200" b="0" i="0">
                <a:solidFill>
                  <a:srgbClr val="231D15"/>
                </a:solidFill>
                <a:latin typeface="Garamond"/>
              </a:rPr>
              <a:t>•  Ammianus equates the slaughter to Cannae: mathematically false, historically exact (Grade A audit).</a:t>
            </a:r>
          </a:p>
          <a:p>
            <a:pPr>
              <a:spcAft>
                <a:spcPts val="990"/>
              </a:spcAft>
            </a:pPr>
            <a:r>
              <a:rPr sz="2200" b="0" i="0">
                <a:solidFill>
                  <a:srgbClr val="231D15"/>
                </a:solidFill>
                <a:latin typeface="Garamond"/>
              </a:rPr>
              <a:t>•  The Republic could replace Cannae's dead; the fourth-century empire possessed no replacement manpower.</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The evening of Adrianople — 9 August 378 (wounded survivors looking back over the fallen field and the distant burning farmhouse).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VIII-S02 · 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Unsolvable War (379–381)</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Gratian summons the younger Theodosius from retirement in Spain to restore the front.</a:t>
            </a:r>
          </a:p>
          <a:p>
            <a:pPr>
              <a:spcAft>
                <a:spcPts val="990"/>
              </a:spcAft>
            </a:pPr>
            <a:r>
              <a:rPr sz="2200" b="0" i="0">
                <a:solidFill>
                  <a:srgbClr val="231D15"/>
                </a:solidFill>
                <a:latin typeface="Garamond"/>
              </a:rPr>
              <a:t>•  The rebuilt eastern army's major counter-offensive breaks against Gothic mobility.</a:t>
            </a:r>
          </a:p>
          <a:p>
            <a:pPr>
              <a:spcAft>
                <a:spcPts val="990"/>
              </a:spcAft>
            </a:pPr>
            <a:r>
              <a:rPr sz="2200" b="0" i="0">
                <a:solidFill>
                  <a:srgbClr val="231D15"/>
                </a:solidFill>
                <a:latin typeface="Garamond"/>
              </a:rPr>
              <a:t>•  The Goths cannot be destroyed in the field, nor expelled across the Danube line.</a:t>
            </a:r>
          </a:p>
          <a:p>
            <a:pPr>
              <a:spcAft>
                <a:spcPts val="990"/>
              </a:spcAft>
            </a:pPr>
            <a:r>
              <a:rPr sz="2200" b="0" i="0">
                <a:solidFill>
                  <a:srgbClr val="231D15"/>
                </a:solidFill>
                <a:latin typeface="Garamond"/>
              </a:rPr>
              <a:t>•  Traditional individual assimilation of defeated warriors into existing legions proves completely impossible.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Campaign map of the Balkans (379–381) showing Roman defensive concentrations and Gothic raiding zones across Thrace and Illyricum.</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VIII-S02 · 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Thesis: The Fifth Century Signed in the Fourth</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The collapse of 476 was structurally prefigured by the strategic compromise of 382.</a:t>
            </a:r>
          </a:p>
          <a:p>
            <a:pPr>
              <a:spcAft>
                <a:spcPts val="990"/>
              </a:spcAft>
            </a:pPr>
            <a:r>
              <a:rPr sz="2200" b="0" i="0">
                <a:solidFill>
                  <a:srgbClr val="231D15"/>
                </a:solidFill>
                <a:latin typeface="Garamond"/>
              </a:rPr>
              <a:t>•  Rome ceased demanding unconditional submission, licensing autonomous military nations inside the frontier.</a:t>
            </a:r>
          </a:p>
          <a:p>
            <a:pPr>
              <a:spcAft>
                <a:spcPts val="990"/>
              </a:spcAft>
            </a:pPr>
            <a:r>
              <a:rPr sz="2200" b="0" i="0">
                <a:solidFill>
                  <a:srgbClr val="231D15"/>
                </a:solidFill>
                <a:latin typeface="Garamond"/>
              </a:rPr>
              <a:t>•  Allied federates served the emperor personally rather than the bureaucratic state.</a:t>
            </a:r>
          </a:p>
          <a:p>
            <a:pPr>
              <a:spcAft>
                <a:spcPts val="990"/>
              </a:spcAft>
            </a:pPr>
            <a:r>
              <a:rPr sz="2200" b="0" i="0">
                <a:solidFill>
                  <a:srgbClr val="231D15"/>
                </a:solidFill>
                <a:latin typeface="Garamond"/>
              </a:rPr>
              <a:t>•  The precedent was set: an armed nation's price in subsidies and territory rose with service.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An analytical timeline connecting the 382 Balkan treaty terms directly to the federate settlements in Aquitaine (418), Sapaudia (443), and Italy (476).</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VIII-S02 · 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Peace of 382: Autonomy Inside the Line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Treaty signed 3 October 382: Goths settled in Thrace under their own native chieftains.</a:t>
            </a:r>
          </a:p>
          <a:p>
            <a:pPr>
              <a:spcAft>
                <a:spcPts val="990"/>
              </a:spcAft>
            </a:pPr>
            <a:r>
              <a:rPr sz="2200" b="0" i="0">
                <a:solidFill>
                  <a:srgbClr val="231D15"/>
                </a:solidFill>
                <a:latin typeface="Garamond"/>
              </a:rPr>
              <a:t>•  Guaranteed annual subsidies, agricultural lands, and military service as allied federate contingents.</a:t>
            </a:r>
          </a:p>
          <a:p>
            <a:pPr>
              <a:spcAft>
                <a:spcPts val="990"/>
              </a:spcAft>
            </a:pPr>
            <a:r>
              <a:rPr sz="2200" b="0" i="0">
                <a:solidFill>
                  <a:srgbClr val="231D15"/>
                </a:solidFill>
                <a:latin typeface="Garamond"/>
              </a:rPr>
              <a:t>•  Terms survive in no document; reconstructed from panegyrics and political behavior (Grade C).</a:t>
            </a:r>
          </a:p>
          <a:p>
            <a:pPr>
              <a:spcAft>
                <a:spcPts val="990"/>
              </a:spcAft>
            </a:pPr>
            <a:r>
              <a:rPr sz="2200" b="0" i="0">
                <a:solidFill>
                  <a:srgbClr val="231D15"/>
                </a:solidFill>
                <a:latin typeface="Garamond"/>
              </a:rPr>
              <a:t>•  Propagandized by court orators as imperial philanthropy transforming barbarian warriors into peaceful farmers.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Epigraphic-style text layout contrasting Themistius's official panegyric claims of philanthropy against the reconstructed legal terms of the foedus.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VIII-S02 · 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First Non-Roman Sovereign Color Inside the Line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The 382 settlement plants an armed, sovereign entity permanently within imperial frontiers.</a:t>
            </a:r>
          </a:p>
          <a:p>
            <a:pPr>
              <a:spcAft>
                <a:spcPts val="990"/>
              </a:spcAft>
            </a:pPr>
            <a:r>
              <a:rPr sz="2200" b="0" i="0">
                <a:solidFill>
                  <a:srgbClr val="231D15"/>
                </a:solidFill>
                <a:latin typeface="Garamond"/>
              </a:rPr>
              <a:t>•  The treaty temporarily pacifies the Balkans while mortgaging the future western field armies.</a:t>
            </a:r>
          </a:p>
          <a:p>
            <a:pPr>
              <a:spcAft>
                <a:spcPts val="990"/>
              </a:spcAft>
            </a:pPr>
            <a:r>
              <a:rPr sz="2200" b="0" i="0">
                <a:solidFill>
                  <a:srgbClr val="231D15"/>
                </a:solidFill>
                <a:latin typeface="Garamond"/>
              </a:rPr>
              <a:t>•  Veterans of this settlement elect Alaric king when imperial subsidies lapse in 395.</a:t>
            </a:r>
          </a:p>
          <a:p>
            <a:pPr>
              <a:spcAft>
                <a:spcPts val="990"/>
              </a:spcAft>
            </a:pPr>
            <a:r>
              <a:rPr sz="2200" b="0" i="0">
                <a:solidFill>
                  <a:srgbClr val="231D15"/>
                </a:solidFill>
                <a:latin typeface="Garamond"/>
              </a:rPr>
              <a:t>•  The map changes: the first bronze-green sovereign color appears inside the Roman frontier.</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CROSSING AND THE CATASTROPHE, 376–382 (final register: the bronze-green Gothic settlement-wash inside Thrace).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VIII-S02 · 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