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military thesis of the High Empire was an operational gamble on perimeter rigidity. By fixing the frontier along continuous physical barriers—Hadrian's Wall, the German palisade, the Rhine-Danube line—the Principate created an administered exterior rather than an active zone of expansion. The design functioned brilliantly under conditions of solitary, sequential friction, where local auxiliary cohorts and legionary vici could absorb border crossers. But as an engineering system, a perimeter distributed across thousands of miles without a strategic mobile reserve contained a catastrophic latent vulnerability: it possessed zero structural depth and had no calculated response to simultaneity.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Marcus Aurelius, the linear perimeter met its first systemic failure mode. When Vologases IV attacked Armenia and Syria in 161, forces were shifted east; when northern confederations breached the Danube in 166/7, the empire found itself fighting on two distant perimeters at once. Into this overstretched system came the Antonine Plague, brought back from Ctesiphon, decimating the recruiting base and rural tax registers. Marcus Aurelius was forced into total financial and military improvisation—auctioning palace heirlooms and drafting gladiators to raise Legiones II and III Italica. The system survived, but the fundamental flaw had been exposed: linear containment failed the moment pressure was applied everywhere at once.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Following the auction of the empire to Didius Julianus in 193, Septimius Severus recognized that imperial survival depended entirely on the military establishment. His reforms transformed the army into the state's dominant political and economic class. Raising base pay and lifting the marriage ban rooted soldiers within fort-adjacent vici, transforming professional garrisons into hereditary frontier communities. To bypass a hostile senatorial order, Severus advanced equestrian officers to command newly raised legions like II Parthica, stationed at Albanum to monitor Rome. This institutional militarization, financed by slashing denarius silver purity in half and extracting requisitions in kind, stabilized the frontiers temporarily while ensuring that future accessions would be determined by legionary violence.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While the Roman internal apparatus militarized, its external enemies underwent an evolutionary shift. In the East, the loose feudalism of Parthia was violently superseded in 224–226 by the Sasanian dynasty under Ardashir I and Shapur I. The new Persian state brought centralized tax collection, an official Zoroastrian state cult, and an explicit revanchist claim to Achaemenid territories, providing Rome with its first true peer competitor in four centuries. Simultaneously, the fragmented northern Germanic war-bands of the first century consolidated into super-confederacies—the Alamanni, Franks, and Goths—capable of mobilizing sustained, multi-front incursions that overwhelmed isolated border garrisons and exploited gaps created by Roman civil wars.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murder of Severus Alexander at Mogontiacum in 235 shattered the civilian governing convention. For the next half-century, emperors were created and liquidated by regional army groups competing for imperial donatives. Because legitimacy required capturing Rome and defeating rivals, commanders routinely stripped the Rhine, Danube, and Euphrates frontiers of veteran legions to wage civil war in Italy and the Balkans. Enemies immediately poured through the empty gaps. In 244, Gordian III perished against Shapur I—the Persian rock inscription at Naqsh-e Rustam claiming he died at the battle of Misiche, while Roman tradition blamed Philip's mutiny. The empire was consuming its own defensive margins in a lethal cycle of succession crises.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249 and 260, the imperial system suffered structural collapse. In 251, Emperor Decius and his son were slaughtered by Cniva's Goths at Abritus, their bodies swallowed by the bogs. Concurrently, the Plague of Cyprian struck an empire whose silver currency had deteriorated into washed bronze. On the Euphrates, Dura-Europos was besieged and buried, leaving behind the archaeological signature of Persian sulfur-and-bitumen asphyxiation mines under Tower 19. The nadir arrived in 260 near Edessa, where Valerian was captured alive by Shapur I alongside his general staff—an unprecedented humiliation permanently carved into the cliffs of Naqsh-e Rustam. The Roman world-state had reached its absolute nadir.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Following Valerian's catastrophe, the territorial integrity of the empire fractured into three distinct parts, yet none rejected Romanness. In the west, Postumus formed the Gallic Empire, establishing a parallel senate, consuls, and mints at Cologne, defending the Rhine frontier far more effectively than Rome could. In the east, Septimius Odaenathus of Palmyra checked Shapur's armies, securing imperial recognition as supreme commander of the Orient. Gallienus retained the central spine stretching from Illyricum to North Africa. Crucially, these fragments did not represent ethnic separatism; they were emergency regional command systems maintaining Roman administrative frameworks and Roman frontiers when central authority was incapable of projecting power beyond northern Italy.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Recognizing that static perimeter defense could never stop simultaneous incursions, Gallienus instituted the operational revolution that saved the state. He stripped senators of military commands, transferring legions entirely to professional equestrian prefects promoted from the ranks. At Mediolanum (Milan), he assembled a powerful strategic reserve: an independent, mobile cavalry army composed of elite Dalmatian and Moorish troopers. Instead of attempting to hold every mile of riverbank, this mobile force allowed the frontier to flex, intercepting and destroying invading columns after they breached the perimeter. This force—the embryo of the late Roman field army—produced the Illyrian soldier-emperors who would spend the next two decades reunifying the world.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tandem with the mobile field army, the empire abandoned its demilitarized interior, retrofitting the urban landscape for defense-in-depth. Across Gaul, Spain, and the Balkans, cities shrank behind heavy circuits constructed from their own civic monuments, incorporating column drums, funerary stelae, and theater seats as raw ballast. The supreme symbol of this defensive conversion was Rome itself. Shocked by the Iuthungian invasion reaching Placentia in 271, Aurelian constructed nineteen kilometers of brick-faced concrete walls with 381 towers, bodily incorporating the Pyramid of Cestius and aqueduct arcades. For six centuries the capital had stood unwalled, trusting the legions; now it wore armor because the frontier was no longer impassable.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five blistering years of movement, Aurelian reassembled the broken world-state. Having repelled the Iuthungi from Italy, he executed a ruthless strategic triage: permanently evacuating Trajan's province of Dacia north of the Danube to shorten the defensive perimeter—the volume's second great territorial surrender. He then struck east against Zenobia, whose heavy clibanarii were baited and shattered by tactical feigned retreats at Immae and Emesa; Palmyra was taken and, upon subsequent revolt, razed. Turning west in 274, he met Tetricus at Châlons, where the Gallic army dissolved in negotiated collapse. In sixty months, operating Gallienus's cavalry-centric mobile forces, Aurelian unified the empire and minted himself Restitutor Orbis.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Aurelian's assassination by panicked staff officers demonstrated that military unrest remained unresolved. The brief elevation of the elderly senator Tacitus underscored senatorial irrelevance; survival required the Danubian officer fraternity. Probus cleared Gaul, rebuilding frontier works and pioneering the systematic settlement of captured barbarians as laeti—agriculturalists bound to hereditary military service. Following Carus's successful Persian raid and sudden death, the army stood at Nicomedia on 20 November 284. Having executed the praetorian prefect Aper for the murder of young Numerian, the assembled troops raised Diocles, a Dalmatian soldier of humble birth, upon their shields. Renamed Diocletianus, he would institutionalize the desperate improvisations of the crisis into an enduring new world order.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ledger of the Long Crisis reveals an asymmetric outcome: the military system broke, but Roman civilization held. The state survived because provincial populations possessed no alternative political identity, and rebel leaders merely fought to control Rome, not dissolve it. But the price of durability was absolute transformation. The Augustan Principate was dead, replaced by the bureaucratic, autocratic Dominate. The army of Book VIII stood redesigned around mobile strike reserves behind fortified cities, funded by coercive agricultural requisitions (annona militaris). The empire was poorer, harder, and increasingly staffed by the barbarian laeti settled inside its lines—a militarized machine engineered to endure, handing Book VIII a world that would survive two more centuries.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Breaking and Remaking</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Crisis as an Engineering Problem and the Third-Century Retrofit (235–284)</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VII-S03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Linear Perimeter: Architecture and Latent Vulnerability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Hadrian converted the imperial frontier from an expanding direction into an administered perimeter.</a:t>
            </a:r>
          </a:p>
          <a:p>
            <a:pPr>
              <a:spcAft>
                <a:spcPts val="990"/>
              </a:spcAft>
            </a:pPr>
            <a:r>
              <a:rPr sz="2200" b="0" i="0">
                <a:solidFill>
                  <a:srgbClr val="231D15"/>
                </a:solidFill>
                <a:latin typeface="Garamond"/>
              </a:rPr>
              <a:t>•  Thirty legions and auxilia strung out along river, turf, and palisade lines.</a:t>
            </a:r>
          </a:p>
          <a:p>
            <a:pPr>
              <a:spcAft>
                <a:spcPts val="990"/>
              </a:spcAft>
            </a:pPr>
            <a:r>
              <a:rPr sz="2200" b="0" i="0">
                <a:solidFill>
                  <a:srgbClr val="231D15"/>
                </a:solidFill>
                <a:latin typeface="Garamond"/>
              </a:rPr>
              <a:t>•  Design assumed single-theater threats manageable by regional reinforcement without central reserves.</a:t>
            </a:r>
          </a:p>
          <a:p>
            <a:pPr>
              <a:spcAft>
                <a:spcPts val="990"/>
              </a:spcAft>
            </a:pPr>
            <a:r>
              <a:rPr sz="2200" b="0" i="0">
                <a:solidFill>
                  <a:srgbClr val="231D15"/>
                </a:solidFill>
                <a:latin typeface="Garamond"/>
              </a:rPr>
              <a:t>•  Economic interior remained unwalled, demilitarized, and structurally innocent of tactical depth.</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PERIMETER AT NOON, c. 150 (Chapter 4). Continuous crimson line with thirty legion eagles distributed without concentration across the perimeter.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First Stress-Test: Simultaneity and the Antonine Plague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Parthian invasion (161) and Marcomannic breakthrough (166/7) struck opposite frontiers simultaneously.</a:t>
            </a:r>
          </a:p>
          <a:p>
            <a:pPr>
              <a:spcAft>
                <a:spcPts val="990"/>
              </a:spcAft>
            </a:pPr>
            <a:r>
              <a:rPr sz="2200" b="0" i="0">
                <a:solidFill>
                  <a:srgbClr val="231D15"/>
                </a:solidFill>
                <a:latin typeface="Garamond"/>
              </a:rPr>
              <a:t>•  Antonine Plague (165–189, Grade A) stripped legionary manning by an estimated 10–33%.</a:t>
            </a:r>
          </a:p>
          <a:p>
            <a:pPr>
              <a:spcAft>
                <a:spcPts val="990"/>
              </a:spcAft>
            </a:pPr>
            <a:r>
              <a:rPr sz="2200" b="0" i="0">
                <a:solidFill>
                  <a:srgbClr val="231D15"/>
                </a:solidFill>
                <a:latin typeface="Garamond"/>
              </a:rPr>
              <a:t>•  Barbarians besieged Aquileia in 170: first hostile penetration into Italy since Marius.</a:t>
            </a:r>
          </a:p>
          <a:p>
            <a:pPr>
              <a:spcAft>
                <a:spcPts val="990"/>
              </a:spcAft>
            </a:pPr>
            <a:r>
              <a:rPr sz="2200" b="0" i="0">
                <a:solidFill>
                  <a:srgbClr val="231D15"/>
                </a:solidFill>
                <a:latin typeface="Garamond"/>
              </a:rPr>
              <a:t>•  Marcus improvised depth via the praetentura Italiae et Alpium and emergency drafts.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DOUBLE EMERGENCY, 161–180 (Chapter 5). Dual-front crisis connected by the pale plague-wash spreading across the empire from Ctesiphon.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Severan Re-engineering: The Army as the State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Septimius Severus prioritized army solvency: ditate milites, ceteros contemnite (Grade C tradition).</a:t>
            </a:r>
          </a:p>
          <a:p>
            <a:pPr>
              <a:spcAft>
                <a:spcPts val="990"/>
              </a:spcAft>
            </a:pPr>
            <a:r>
              <a:rPr sz="2200" b="0" i="0">
                <a:solidFill>
                  <a:srgbClr val="231D15"/>
                </a:solidFill>
                <a:latin typeface="Garamond"/>
              </a:rPr>
              <a:t>•  Legionary pay raised, marriage legalized (ius conubii), embedding garrisons in provincial soil.</a:t>
            </a:r>
          </a:p>
          <a:p>
            <a:pPr>
              <a:spcAft>
                <a:spcPts val="990"/>
              </a:spcAft>
            </a:pPr>
            <a:r>
              <a:rPr sz="2200" b="0" i="0">
                <a:solidFill>
                  <a:srgbClr val="231D15"/>
                </a:solidFill>
                <a:latin typeface="Garamond"/>
              </a:rPr>
              <a:t>•  Equestrian prefects steadily supplanted senatorial commanders across newly raised formations.</a:t>
            </a:r>
          </a:p>
          <a:p>
            <a:pPr>
              <a:spcAft>
                <a:spcPts val="990"/>
              </a:spcAft>
            </a:pPr>
            <a:r>
              <a:rPr sz="2200" b="0" i="0">
                <a:solidFill>
                  <a:srgbClr val="231D15"/>
                </a:solidFill>
                <a:latin typeface="Garamond"/>
              </a:rPr>
              <a:t>•  System funded by denarius debasement to ~50% silver and institutionalized annona militaris.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MILITARIZATION OF THE STATE, 193–235 (Chapter 6). Five change-lanes terminating at the murder at Mogontiacum in 235.</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Threat Evolution: The Sasanian Peer and Super-Confederations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Ardashir I overthrew Arsacids (224–226), founding the centralized, ideologically aggressive Sasanian Empire.</a:t>
            </a:r>
          </a:p>
          <a:p>
            <a:pPr>
              <a:spcAft>
                <a:spcPts val="990"/>
              </a:spcAft>
            </a:pPr>
            <a:r>
              <a:rPr sz="2200" b="0" i="0">
                <a:solidFill>
                  <a:srgbClr val="231D15"/>
                </a:solidFill>
                <a:latin typeface="Garamond"/>
              </a:rPr>
              <a:t>•  Sasanian Persia presented Rome's first peer-competitor state since Carthage, pressing Euphrates defenses.</a:t>
            </a:r>
          </a:p>
          <a:p>
            <a:pPr>
              <a:spcAft>
                <a:spcPts val="990"/>
              </a:spcAft>
            </a:pPr>
            <a:r>
              <a:rPr sz="2200" b="0" i="0">
                <a:solidFill>
                  <a:srgbClr val="231D15"/>
                </a:solidFill>
                <a:latin typeface="Garamond"/>
              </a:rPr>
              <a:t>•  Danubian and Rhine tribal bands coalesced into massive confederations: Alamanni, Franks, Goths.</a:t>
            </a:r>
          </a:p>
          <a:p>
            <a:pPr>
              <a:spcAft>
                <a:spcPts val="990"/>
              </a:spcAft>
            </a:pPr>
            <a:r>
              <a:rPr sz="2200" b="0" i="0">
                <a:solidFill>
                  <a:srgbClr val="231D15"/>
                </a:solidFill>
                <a:latin typeface="Garamond"/>
              </a:rPr>
              <a:t>•  External enemies developed coordinated operational depth, matching Roman regional concentrations.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Naqsh-e Rustam — the relief of Shapur, c. 262 (Chapter 7). Mounted Sasanian King of Kings dominating three Roman emperors in raking rock-cut relief.</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Cascading Failure: The Fifty-Year Fracture (235–249)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Alexander Severus murdered at Mogontiacum (235); ranker Maximinus Thrax elevated by troops.</a:t>
            </a:r>
          </a:p>
          <a:p>
            <a:pPr>
              <a:spcAft>
                <a:spcPts val="990"/>
              </a:spcAft>
            </a:pPr>
            <a:r>
              <a:rPr sz="2200" b="0" i="0">
                <a:solidFill>
                  <a:srgbClr val="231D15"/>
                </a:solidFill>
                <a:latin typeface="Garamond"/>
              </a:rPr>
              <a:t>•  Over twenty emperors reigned in fifty years; all but two died violently.</a:t>
            </a:r>
          </a:p>
          <a:p>
            <a:pPr>
              <a:spcAft>
                <a:spcPts val="990"/>
              </a:spcAft>
            </a:pPr>
            <a:r>
              <a:rPr sz="2200" b="0" i="0">
                <a:solidFill>
                  <a:srgbClr val="231D15"/>
                </a:solidFill>
                <a:latin typeface="Garamond"/>
              </a:rPr>
              <a:t>•  Frontier armies repeatedly marched on Rome, stripping border garrisons to contest accessions.</a:t>
            </a:r>
          </a:p>
          <a:p>
            <a:pPr>
              <a:spcAft>
                <a:spcPts val="990"/>
              </a:spcAft>
            </a:pPr>
            <a:r>
              <a:rPr sz="2200" b="0" i="0">
                <a:solidFill>
                  <a:srgbClr val="231D15"/>
                </a:solidFill>
                <a:latin typeface="Garamond"/>
              </a:rPr>
              <a:t>•  Shapur I struck eastern frontiers; Gordian III died campaigning in 244 (Grade A/B split).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Map overlay of 235–249 frontier collapses, showing conflicting imperial march routes toward Italy plotted against Gothic and Persian penetrations.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Low-Water Mark: Catastrophe on Three Fronts (249–260)</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Decius killed in the Dobruja marshes at Abritus (251); first emperor lost to barbarians.</a:t>
            </a:r>
          </a:p>
          <a:p>
            <a:pPr>
              <a:spcAft>
                <a:spcPts val="990"/>
              </a:spcAft>
            </a:pPr>
            <a:r>
              <a:rPr sz="2200" b="0" i="0">
                <a:solidFill>
                  <a:srgbClr val="231D15"/>
                </a:solidFill>
                <a:latin typeface="Garamond"/>
              </a:rPr>
              <a:t>•  Plague of Cyprian (251–) depopulated cities, depleted recruits, and devastated frontier tax revenue.</a:t>
            </a:r>
          </a:p>
          <a:p>
            <a:pPr>
              <a:spcAft>
                <a:spcPts val="990"/>
              </a:spcAft>
            </a:pPr>
            <a:r>
              <a:rPr sz="2200" b="0" i="0">
                <a:solidFill>
                  <a:srgbClr val="231D15"/>
                </a:solidFill>
                <a:latin typeface="Garamond"/>
              </a:rPr>
              <a:t>•  Dura-Europos fell c. 256; countermine beneath Tower 19 reveals chemical warfare (Grade A).</a:t>
            </a:r>
          </a:p>
          <a:p>
            <a:pPr>
              <a:spcAft>
                <a:spcPts val="990"/>
              </a:spcAft>
            </a:pPr>
            <a:r>
              <a:rPr sz="2200" b="0" i="0">
                <a:solidFill>
                  <a:srgbClr val="231D15"/>
                </a:solidFill>
                <a:latin typeface="Garamond"/>
              </a:rPr>
              <a:t>•  Valerian captured alive by Shapur near Edessa (260); seventy thousand Romans enslaved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Forensic cutaway of Tower 19 at Dura-Europos (sulfur-bitumen fire, Roman skeletons in mail) juxtaposed with the Naqsh-e Rustam trilingual inscription panels.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System Fragmentation: The Threefold Empire (260–268)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Empire shattered into three autonomous administrative zones following Valerian's capture in 260.</a:t>
            </a:r>
          </a:p>
          <a:p>
            <a:pPr>
              <a:spcAft>
                <a:spcPts val="990"/>
              </a:spcAft>
            </a:pPr>
            <a:r>
              <a:rPr sz="2200" b="0" i="0">
                <a:solidFill>
                  <a:srgbClr val="231D15"/>
                </a:solidFill>
                <a:latin typeface="Garamond"/>
              </a:rPr>
              <a:t>•  Postumus established the imperium Galliarum, successfully stabilizing Rhine defenses for Gaul, Britain, Spain.</a:t>
            </a:r>
          </a:p>
          <a:p>
            <a:pPr>
              <a:spcAft>
                <a:spcPts val="990"/>
              </a:spcAft>
            </a:pPr>
            <a:r>
              <a:rPr sz="2200" b="0" i="0">
                <a:solidFill>
                  <a:srgbClr val="231D15"/>
                </a:solidFill>
                <a:latin typeface="Garamond"/>
              </a:rPr>
              <a:t>•  Palmyra under Odaenathus governed the East as corrector totius Orientis, repelling Persian advances.</a:t>
            </a:r>
          </a:p>
          <a:p>
            <a:pPr>
              <a:spcAft>
                <a:spcPts val="990"/>
              </a:spcAft>
            </a:pPr>
            <a:r>
              <a:rPr sz="2200" b="0" i="0">
                <a:solidFill>
                  <a:srgbClr val="231D15"/>
                </a:solidFill>
                <a:latin typeface="Garamond"/>
              </a:rPr>
              <a:t>•  Gallienus held central corridor (Italy, Balkans, Africa) against relentless Alamannic and Gothic onslaughts.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(Left Hemisphere): THE THREEFOLD EMPIRE, DIVISUM · 268 (Chapter 8). Tripartite division into Gallic Empire, Central Empire, and Palmyrene East.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Operational Retrofit: The Mobile Cavalry Reserve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Gallienus permanently barred senatorial aristocrats from legionary military commands (Grade A institutional shift).</a:t>
            </a:r>
          </a:p>
          <a:p>
            <a:pPr>
              <a:spcAft>
                <a:spcPts val="990"/>
              </a:spcAft>
            </a:pPr>
            <a:r>
              <a:rPr sz="2200" b="0" i="0">
                <a:solidFill>
                  <a:srgbClr val="231D15"/>
                </a:solidFill>
                <a:latin typeface="Garamond"/>
              </a:rPr>
              <a:t>•  Created central mobile field army based at Mediolanum, centered on massed cavalry (equites).</a:t>
            </a:r>
          </a:p>
          <a:p>
            <a:pPr>
              <a:spcAft>
                <a:spcPts val="990"/>
              </a:spcAft>
            </a:pPr>
            <a:r>
              <a:rPr sz="2200" b="0" i="0">
                <a:solidFill>
                  <a:srgbClr val="231D15"/>
                </a:solidFill>
                <a:latin typeface="Garamond"/>
              </a:rPr>
              <a:t>•  Dalmatian and Moorish horsemen provided rapid-response strike capability to counter interior breakthroughs.</a:t>
            </a:r>
          </a:p>
          <a:p>
            <a:pPr>
              <a:spcAft>
                <a:spcPts val="990"/>
              </a:spcAft>
            </a:pPr>
            <a:r>
              <a:rPr sz="2200" b="0" i="0">
                <a:solidFill>
                  <a:srgbClr val="231D15"/>
                </a:solidFill>
                <a:latin typeface="Garamond"/>
              </a:rPr>
              <a:t>•  New Illyrian officer corps replaced traditional aristocrats with hardened, professional frontier soldiers.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Cavalry deployment schema illustrating the centralized base at Mediolanum, with radiating operational arrows along northern Italian roads.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Structural Retrofit: Walled Nodes and Strategic Depth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Open cities of the High Empire converted into fortified strongpoints across all provinces.</a:t>
            </a:r>
          </a:p>
          <a:p>
            <a:pPr>
              <a:spcAft>
                <a:spcPts val="990"/>
              </a:spcAft>
            </a:pPr>
            <a:r>
              <a:rPr sz="2200" b="0" i="0">
                <a:solidFill>
                  <a:srgbClr val="231D15"/>
                </a:solidFill>
                <a:latin typeface="Garamond"/>
              </a:rPr>
              <a:t>•  Circuits constructed hurriedly from spolia: demolished temples, theater seats, and funerary monuments (Grade A).</a:t>
            </a:r>
          </a:p>
          <a:p>
            <a:pPr>
              <a:spcAft>
                <a:spcPts val="990"/>
              </a:spcAft>
            </a:pPr>
            <a:r>
              <a:rPr sz="2200" b="0" i="0">
                <a:solidFill>
                  <a:srgbClr val="231D15"/>
                </a:solidFill>
                <a:latin typeface="Garamond"/>
              </a:rPr>
              <a:t>•  Aurelian Wall begun at Rome (271): nineteen kilometers enclosing world capital in armor.</a:t>
            </a:r>
          </a:p>
          <a:p>
            <a:pPr>
              <a:spcAft>
                <a:spcPts val="990"/>
              </a:spcAft>
            </a:pPr>
            <a:r>
              <a:rPr sz="2200" b="0" i="0">
                <a:solidFill>
                  <a:srgbClr val="231D15"/>
                </a:solidFill>
                <a:latin typeface="Garamond"/>
              </a:rPr>
              <a:t>•  Urban fortifications denied raiders logistical sustainment, trapping invading forces deep inside Roman territory.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Closing Plate for Book VII: The wall of Aurelian in building — Rome, c. 273 (Chapter 8). Brick curtain visibly incorporating white marble tomb spolia and aqueduct arches.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Reckoning: Aurelian and Reunification (270–275)</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Aurelian cleared northern invaders from Italy at Fanum Fortunae and Ticinum (271).</a:t>
            </a:r>
          </a:p>
          <a:p>
            <a:pPr>
              <a:spcAft>
                <a:spcPts val="990"/>
              </a:spcAft>
            </a:pPr>
            <a:r>
              <a:rPr sz="2200" b="0" i="0">
                <a:solidFill>
                  <a:srgbClr val="231D15"/>
                </a:solidFill>
                <a:latin typeface="Garamond"/>
              </a:rPr>
              <a:t>•  Evacuated Trajan's Dacia; resettled population south of Danube into Dacia Aureliana (Grade A).</a:t>
            </a:r>
          </a:p>
          <a:p>
            <a:pPr>
              <a:spcAft>
                <a:spcPts val="990"/>
              </a:spcAft>
            </a:pPr>
            <a:r>
              <a:rPr sz="2200" b="0" i="0">
                <a:solidFill>
                  <a:srgbClr val="231D15"/>
                </a:solidFill>
                <a:latin typeface="Garamond"/>
              </a:rPr>
              <a:t>•  Defeated Zenobia's cataphracts at Immae and Emesa (272); besieged and destroyed Palmyra (273).</a:t>
            </a:r>
          </a:p>
          <a:p>
            <a:pPr>
              <a:spcAft>
                <a:spcPts val="990"/>
              </a:spcAft>
            </a:pPr>
            <a:r>
              <a:rPr sz="2200" b="0" i="0">
                <a:solidFill>
                  <a:srgbClr val="231D15"/>
                </a:solidFill>
                <a:latin typeface="Garamond"/>
              </a:rPr>
              <a:t>•  Reintegrated Gallic Empire at Châlons (274); earned minted title Restitutor Orbis.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(Right Hemisphere): THE EMPIRE RESTORED, RESTITUTUM · 274 (Chapter 8). Unbroken crimson wash, reconquest arrows, and Dacia marked blank cream as RELICTA.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Climax of the Frontier Class: Road to Diocletian (275–284)</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Aurelian murdered by duped staff officers (275); restored Senate proved incapable of rule.</a:t>
            </a:r>
          </a:p>
          <a:p>
            <a:pPr>
              <a:spcAft>
                <a:spcPts val="990"/>
              </a:spcAft>
            </a:pPr>
            <a:r>
              <a:rPr sz="2200" b="0" i="0">
                <a:solidFill>
                  <a:srgbClr val="231D15"/>
                </a:solidFill>
                <a:latin typeface="Garamond"/>
              </a:rPr>
              <a:t>•  Probus secured Rhine-Danube line and settled defeated barbarians as agrarian laeti (Grade B).</a:t>
            </a:r>
          </a:p>
          <a:p>
            <a:pPr>
              <a:spcAft>
                <a:spcPts val="990"/>
              </a:spcAft>
            </a:pPr>
            <a:r>
              <a:rPr sz="2200" b="0" i="0">
                <a:solidFill>
                  <a:srgbClr val="231D15"/>
                </a:solidFill>
                <a:latin typeface="Garamond"/>
              </a:rPr>
              <a:t>•  Carus sacked Ctesiphon (283); died mysteriously beyond Tigris, followed by sons' demises.</a:t>
            </a:r>
          </a:p>
          <a:p>
            <a:pPr>
              <a:spcAft>
                <a:spcPts val="990"/>
              </a:spcAft>
            </a:pPr>
            <a:r>
              <a:rPr sz="2200" b="0" i="0">
                <a:solidFill>
                  <a:srgbClr val="231D15"/>
                </a:solidFill>
                <a:latin typeface="Garamond"/>
              </a:rPr>
              <a:t>•  Diocles acclaimed at Nicomedia (20 November 284); transformed military ad-hocism into permanent system.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timeline tracking imperial accessions from Aurelian's assassination through Probus and Carus, culminating at the military tribunal at Nicomedia.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Balance Sheet: The World-State at 284</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Civilization survived: institutions, law, language, and civic structures remained unbroken and universal.</a:t>
            </a:r>
          </a:p>
          <a:p>
            <a:pPr>
              <a:spcAft>
                <a:spcPts val="990"/>
              </a:spcAft>
            </a:pPr>
            <a:r>
              <a:rPr sz="2200" b="0" i="0">
                <a:solidFill>
                  <a:srgbClr val="231D15"/>
                </a:solidFill>
                <a:latin typeface="Garamond"/>
              </a:rPr>
              <a:t>•  Augustan Principate extinguished: sacral Dominate replaced senatorial first-citizen fiction with autocracy.</a:t>
            </a:r>
          </a:p>
          <a:p>
            <a:pPr>
              <a:spcAft>
                <a:spcPts val="990"/>
              </a:spcAft>
            </a:pPr>
            <a:r>
              <a:rPr sz="2200" b="0" i="0">
                <a:solidFill>
                  <a:srgbClr val="231D15"/>
                </a:solidFill>
                <a:latin typeface="Garamond"/>
              </a:rPr>
              <a:t>•  Military system rebuilt around frontier troops (limitanei), central reserves (comitatenses), and walled redoubts.</a:t>
            </a:r>
          </a:p>
          <a:p>
            <a:pPr>
              <a:spcAft>
                <a:spcPts val="990"/>
              </a:spcAft>
            </a:pPr>
            <a:r>
              <a:rPr sz="2200" b="0" i="0">
                <a:solidFill>
                  <a:srgbClr val="231D15"/>
                </a:solidFill>
                <a:latin typeface="Garamond"/>
              </a:rPr>
              <a:t>•  Price paid forward into Book VIII: heavy agrarian taxation-in-kind, militarized bureaucracy, barbarian manpower dependence.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Thematic summary plate contrasting the open, marble forum of Trajan (Frontispiece) with the spolia-built, grim ramparts of Aurelian's Wall (Closing Plate).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VII-S03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