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VII witnesses an epistemic inversion: it is Rome's best-attested era in stone and its worst in narrative prose. For Trajan's wars, no contemporary history survives; for the third-century crisis, Cassius Dio fails in 229, Herodian stops in 238, and the Historia Augusta offers fourth-century fraud posing as imperial biography. To recover the reality of the High Empire and the Long Crisis, the historian must interrogate material witnesses: triumphal columns, frontier ramparts, trophy altars, and rock reliefs. Yet stone is never neutral. Carved marble does not deliberate in prose, but it argues aggressively in composition, scale, and deliberate silence. We do not accept monuments as passive records; we cross-examine them.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monument brought into the compendium's witness box faces three controlled questions. First: what did the patron commission the stone to claim? This is imperial ideology, Grade A evidence of rhetoric, not fact. Second: what does the execution betray despite the sculptor's mandate? Stonemasons carving realistic military details inevitably leak the enemy's tactics, operational adaptations, and the sheer labor of war. Third: what external witnesses corroborate or impeach the stone? We test marble against uncurated material witnesses: unit casualty lists, excavated burn horizons, coin alloys, and military diplomas. Only when a monument survives this forensic triad does its testimony enter the historical ledger as verified operational fact.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Trajan's Column claims total imperial mastery across a hundred and fifty-five spiral scenes. The emperor appears serene, the legions build immaculate camps, and barbarian resistance dissolves before civilized order. Yet cross-examination reveals what the rhetoric cannot conceal. The sculptures display legionaries wearing reinforced helmet-bracing and segmented arm-guards—costly modifications forced by the terrifying Dacian two-handed curved falx. Auxilia, not citizen legionaries, storm the mountain redoubts and suffer the casualties. The column openly depicts the severed head of Decebalus and the severed municipal water pipes of Sarmizegetusa Regia. Corroborated by Drobeta's bridge piers and excavated fortress ash, the column is a masterpiece of imperial engineering that inadvertently documents a desperate mountain war.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Moesian steppe at Adamclisi, Trajan built the Tropaeum Traiani to celebrate Mars the Avenger after the Dacian-Sarmatian winter counterstroke of 101–102. Its metopes reject metropolitan serenity for provincial brutality: chain-scythed Sarmatian cataphracts and Dacian falx-men tearing through Roman lines. Beside the trophy stands the campaign's true audit: a stone altar inscribed with nearly four thousand Roman names. This is the largest casualty list in the empire's epigraphy, Grade A proof that the winter crossing of the frozen Danube nearly wrecked Trajan's offensive. Corroborated by the Column's winter reliefs and Trajan's victory-city at Nicopolis, Adamclisi provides the raw, bleeding counter-voice to the sanitized art of the capital.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Carved into a parade-ground column base in Numidia, the Lambaesis adlocutio preserves Hadrian's direct voice addressing the Third Augusta. The emperor praises rapid wall-building and complex cavalry maneuvers, broadcasting the reign's core brand: Disciplina Augusti. Yet the cross-examination catches systemic strain. Hadrian openly excuses one cavalry cohort whose drill lacked precision, acknowledging that imperial drafts had stripped away their veteran riders to reinforce distant frontiers. He warns officers that irregular terrain broke their formation. Corroborated by Hadrian's DISCIPLINA coins and army transfer diplomas, the stone captures the peak of the Roman peacetime army while exposing its latent defect: an over-stretched, fully committed perimeter possessing zero operational reserve.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Carved beneath Achaemenid royal tombs at Naqsh-e Rustam, Shapur I presents the third century's starkest counter-narrative. In Middle Persian, Parthian, and Greek, the Great King records the defeat of Gordian III, the tribute extracted from Philip the Arab, and the humiliation of 260: Valerian captured alive outside Edessa alongside his praetorian prefect, senators, and seventy thousand troops. Roman literary tradition tries to obscure Gordian's battlefield death as an internal mutiny; Shapur's Grade A inscription refutes the evasion. Corroborated by Syrian verse chronicles, Dura-Europos destruction layers, and the sudden cessation of Valerian's name on Roman monuments, this Iranian cliff-face serves as the compendium's truest mirror for the empire's lowest hour.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Begun in 271, the nineteen-kilometer Aurelian Wall proclaims the emperor as Restitutor Orbis, restoring safety to the world's capital. Yet cross-examining its physical fabric exposes terrifying vulnerability. Rome had stood unfortified for six centuries because the frontier legions guaranteed security. Following the Alamannic invasion of Italy and the Roman defeat at Placentia, the capital panicked. Built in less than a decade, the wall incorporates whatever stood in its path: civilian houses, aristocratic tombs, garden walls, and entire aqueduct arcades. Slaves, guild laborers, and citizens threw their ancestors' funerary altars face-in as raw masonry core. The wall does not prove Roman grandeur; it proves the frontier army could no longer guarantee the center's survival.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Monuments are state declarations; uncurated material remains are history's forensic cross-examiners. When testing monumental claims, the compendium turns to objects never meant for public display. In Egypt, papyri quantify the Antonine and Cyprian plagues, recording abandoned villages and taxable rolls halved by contagion. At Dura-Europos on the Euphrates, the siege of 256 survives frozen in time: nineteen Roman soldiers suffocated in a countermine beneath Tower 19 by sulfur and bitumen gas—the earliest physical proof of chemical warfare. Across Gaul and the Balkans, the burial horizons of sixty thousand coin-hoards trace the exact routes of Frankish and Gothic raids. These unvarnished debris fields tell the truths that emperors chisel away.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stone cannot lie in prose, it possesses fatal structural blind spots that the historian must audit. First, survival bias: victorious campaigns erect arches, bridges, and trophies; catastrophic collapses, like Decius's destruction in the mud of Abritus, leave only ash and silence. Second, silence on structural trauma: the Antonine Plague, which decimated the civilian tax base and hollowed the legionary recruitment pool, generated zero monumental commemorations. Third, the illusion of permanence: the Antonine Wall was inscribed on magnificent distance slabs celebrating conquest, only to be abandoned twenty years later for pure fiscal exhaustion. Stone captures the frozen boast of a single moment; it cannot narrate cause, consequence, or the arithmetic of retreat.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conclude by applying the compendium's epistemic grading system directly to stone. The physical monument itself—its masonry, quarry marks, brick-stamps, and metallurgical alloy—is Grade A contemporary fact (Tier 1). But the narrative claim carved upon that monument is graded separately. When Trajan's Column shows immaculate camps, the physical column is Grade A; the claim that the war was painless is Grade C ideology. When Shapur claims seventy thousand captives, the inscription is Grade A proof of royal policy, while the body count is the tradition's arithmetic. Stone provides our most solid floor, but only when disciplined by the grading system: never confuse the durability of the marble with the truth of the inscription.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Objects as Witnesses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How to Interrogate a Monument in Book VII: From Trajan's Column to the Aurelian Wall</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How to Interrogate a Monument: The Inversion of Evidence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Stone replaces prose when contemporary narrative historians fail completely.</a:t>
            </a:r>
          </a:p>
          <a:p>
            <a:pPr>
              <a:spcAft>
                <a:spcPts val="990"/>
              </a:spcAft>
            </a:pPr>
            <a:r>
              <a:rPr sz="2200" b="0" i="0">
                <a:solidFill>
                  <a:srgbClr val="231D15"/>
                </a:solidFill>
                <a:latin typeface="Garamond"/>
              </a:rPr>
              <a:t>•  Trajan's Dacian and Parthian campaigns survive primarily on carved marble and rock.</a:t>
            </a:r>
          </a:p>
          <a:p>
            <a:pPr>
              <a:spcAft>
                <a:spcPts val="990"/>
              </a:spcAft>
            </a:pPr>
            <a:r>
              <a:rPr sz="2200" b="0" i="0">
                <a:solidFill>
                  <a:srgbClr val="231D15"/>
                </a:solidFill>
                <a:latin typeface="Garamond"/>
              </a:rPr>
              <a:t>•  Crisis-era narrative thins into the late fictions of the Historia Augusta.</a:t>
            </a:r>
          </a:p>
          <a:p>
            <a:pPr>
              <a:spcAft>
                <a:spcPts val="990"/>
              </a:spcAft>
            </a:pPr>
            <a:r>
              <a:rPr sz="2200" b="0" i="0">
                <a:solidFill>
                  <a:srgbClr val="231D15"/>
                </a:solidFill>
                <a:latin typeface="Garamond"/>
              </a:rPr>
              <a:t>•  Monuments cannot lie in prose, but they lie through selective composition.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Book VII Frontispiece Plate: Trajan's Column reading itself in the Forum of Trajan, c. 117, showing the marble scroll winding upward in raking afternoon light.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Cross-Examination Protocol: Claim, Leak, and Corroboration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Question one: what deliberate ideological claim does the patron assert?</a:t>
            </a:r>
          </a:p>
          <a:p>
            <a:pPr>
              <a:spcAft>
                <a:spcPts val="990"/>
              </a:spcAft>
            </a:pPr>
            <a:r>
              <a:rPr sz="2200" b="0" i="0">
                <a:solidFill>
                  <a:srgbClr val="231D15"/>
                </a:solidFill>
                <a:latin typeface="Garamond"/>
              </a:rPr>
              <a:t>•  Question two: what structural vulnerabilities or admissions leak through the execution?</a:t>
            </a:r>
          </a:p>
          <a:p>
            <a:pPr>
              <a:spcAft>
                <a:spcPts val="990"/>
              </a:spcAft>
            </a:pPr>
            <a:r>
              <a:rPr sz="2200" b="0" i="0">
                <a:solidFill>
                  <a:srgbClr val="231D15"/>
                </a:solidFill>
                <a:latin typeface="Garamond"/>
              </a:rPr>
              <a:t>•  Question three: what independent material or documentary stratum corroborates the scene?</a:t>
            </a:r>
          </a:p>
          <a:p>
            <a:pPr>
              <a:spcAft>
                <a:spcPts val="990"/>
              </a:spcAft>
            </a:pPr>
            <a:r>
              <a:rPr sz="2200" b="0" i="0">
                <a:solidFill>
                  <a:srgbClr val="231D15"/>
                </a:solidFill>
                <a:latin typeface="Garamond"/>
              </a:rPr>
              <a:t>•  No imperial monument is admitted as evidence without severe cross-examination.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Editorial methodological schematic illustrating the tripartite interrogation rubric: The Ideological Claim, The Involuntary Disclosure, and The Corroborating Control.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Monument I: Trajan's Column (Rome, Dedicated 113)</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What it claims: effortless Roman superiority, divine order, and clean legionary engineering.</a:t>
            </a:r>
          </a:p>
          <a:p>
            <a:pPr>
              <a:spcAft>
                <a:spcPts val="990"/>
              </a:spcAft>
            </a:pPr>
            <a:r>
              <a:rPr sz="2200" b="0" i="0">
                <a:solidFill>
                  <a:srgbClr val="231D15"/>
                </a:solidFill>
                <a:latin typeface="Garamond"/>
              </a:rPr>
              <a:t>•  What it leaks: brutal falx wounds, reinforced helmets, and auxiliary assault casualties.</a:t>
            </a:r>
          </a:p>
          <a:p>
            <a:pPr>
              <a:spcAft>
                <a:spcPts val="990"/>
              </a:spcAft>
            </a:pPr>
            <a:r>
              <a:rPr sz="2200" b="0" i="0">
                <a:solidFill>
                  <a:srgbClr val="231D15"/>
                </a:solidFill>
                <a:latin typeface="Garamond"/>
              </a:rPr>
              <a:t>•  What corroborates: the Drobeta bridge piers and excavated burn layers across Orăștie forts.</a:t>
            </a:r>
          </a:p>
          <a:p>
            <a:pPr>
              <a:spcAft>
                <a:spcPts val="990"/>
              </a:spcAft>
            </a:pPr>
            <a:r>
              <a:rPr sz="2200" b="0" i="0">
                <a:solidFill>
                  <a:srgbClr val="231D15"/>
                </a:solidFill>
                <a:latin typeface="Garamond"/>
              </a:rPr>
              <a:t>•  Attestation grade: Grade A engineering evidence executed as Grade A propaganda.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Detail view of the helical relief of Trajan's Column, matching the Book VII Frontispiece Plate, contrasting scenes of orderly legionary construction with auxiliary assault work.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Monument II: The Tropaeum Traiani and Altar (Adamclisi, 109)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What it claims: absolute victory under Mars Ultor over northern invaders.</a:t>
            </a:r>
          </a:p>
          <a:p>
            <a:pPr>
              <a:spcAft>
                <a:spcPts val="990"/>
              </a:spcAft>
            </a:pPr>
            <a:r>
              <a:rPr sz="2200" b="0" i="0">
                <a:solidFill>
                  <a:srgbClr val="231D15"/>
                </a:solidFill>
                <a:latin typeface="Garamond"/>
              </a:rPr>
              <a:t>•  What it leaks: four thousand Roman dead inscribed on the campaign altar.</a:t>
            </a:r>
          </a:p>
          <a:p>
            <a:pPr>
              <a:spcAft>
                <a:spcPts val="990"/>
              </a:spcAft>
            </a:pPr>
            <a:r>
              <a:rPr sz="2200" b="0" i="0">
                <a:solidFill>
                  <a:srgbClr val="231D15"/>
                </a:solidFill>
                <a:latin typeface="Garamond"/>
              </a:rPr>
              <a:t>•  Provincial metopes reveal savage melee combat and armored Roxolani cataphracts.</a:t>
            </a:r>
          </a:p>
          <a:p>
            <a:pPr>
              <a:spcAft>
                <a:spcPts val="990"/>
              </a:spcAft>
            </a:pPr>
            <a:r>
              <a:rPr sz="2200" b="0" i="0">
                <a:solidFill>
                  <a:srgbClr val="231D15"/>
                </a:solidFill>
                <a:latin typeface="Garamond"/>
              </a:rPr>
              <a:t>•  What corroborates: the foundation of Nicopolis ad Istrum and Column winter reliefs.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DACIAN WARS, 101–106, focusing on the Adamclisi trophy glyph (TROPAEUM TRAIANI) and the altar marked IV MILIA NOMINA.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Monument III: The Adlocutio Base of Hadrian (Lambaesis, 128)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What it claims: immaculate peacetime drill, imperial vigilance, and tactical mastery.</a:t>
            </a:r>
          </a:p>
          <a:p>
            <a:pPr>
              <a:spcAft>
                <a:spcPts val="990"/>
              </a:spcAft>
            </a:pPr>
            <a:r>
              <a:rPr sz="2200" b="0" i="0">
                <a:solidFill>
                  <a:srgbClr val="231D15"/>
                </a:solidFill>
                <a:latin typeface="Garamond"/>
              </a:rPr>
              <a:t>•  What it leaks: depleted cohort rosters, drafted cavalry, and ragged maneuvers under strain.</a:t>
            </a:r>
          </a:p>
          <a:p>
            <a:pPr>
              <a:spcAft>
                <a:spcPts val="990"/>
              </a:spcAft>
            </a:pPr>
            <a:r>
              <a:rPr sz="2200" b="0" i="0">
                <a:solidFill>
                  <a:srgbClr val="231D15"/>
                </a:solidFill>
                <a:latin typeface="Garamond"/>
              </a:rPr>
              <a:t>•  Addresses carved on stone preserve the emperor's actual professional speaking voice.</a:t>
            </a:r>
          </a:p>
          <a:p>
            <a:pPr>
              <a:spcAft>
                <a:spcPts val="990"/>
              </a:spcAft>
            </a:pPr>
            <a:r>
              <a:rPr sz="2200" b="0" i="0">
                <a:solidFill>
                  <a:srgbClr val="231D15"/>
                </a:solidFill>
                <a:latin typeface="Garamond"/>
              </a:rPr>
              <a:t>•  What corroborates: DISCIPLINA AUGUSTI coinage and auxiliary redeployment diplomas across frontiers.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PERIMETER AT NOON, c. 150, highlighting the Numidian garrison of Legio III Augusta and the fossatum ditch system.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Monument IV: The Res Gestae Divi Saporis (Naqsh-e Rustam, c. 262)</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What it claims: Shapur breaks three Roman emperors and captures seventy thousand legionaries.</a:t>
            </a:r>
          </a:p>
          <a:p>
            <a:pPr>
              <a:spcAft>
                <a:spcPts val="990"/>
              </a:spcAft>
            </a:pPr>
            <a:r>
              <a:rPr sz="2200" b="0" i="0">
                <a:solidFill>
                  <a:srgbClr val="231D15"/>
                </a:solidFill>
                <a:latin typeface="Garamond"/>
              </a:rPr>
              <a:t>•  What it leaks: Sasanian dependence on captive Roman engineering and captive urban artisans.</a:t>
            </a:r>
          </a:p>
          <a:p>
            <a:pPr>
              <a:spcAft>
                <a:spcPts val="990"/>
              </a:spcAft>
            </a:pPr>
            <a:r>
              <a:rPr sz="2200" b="0" i="0">
                <a:solidFill>
                  <a:srgbClr val="231D15"/>
                </a:solidFill>
                <a:latin typeface="Garamond"/>
              </a:rPr>
              <a:t>•  Trilingual cliff text provides an unvarnished non-Roman audit of imperial collapse.</a:t>
            </a:r>
          </a:p>
          <a:p>
            <a:pPr>
              <a:spcAft>
                <a:spcPts val="990"/>
              </a:spcAft>
            </a:pPr>
            <a:r>
              <a:rPr sz="2200" b="0" i="0">
                <a:solidFill>
                  <a:srgbClr val="231D15"/>
                </a:solidFill>
                <a:latin typeface="Garamond"/>
              </a:rPr>
              <a:t>•  What corroborates: Dura-Europos siege remains, Sibylline Oracles, and Valerian's total erasure.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Naqsh-e Rustam — the relief of Shapur, c. 262, showing the King of Kings mounted, receiving Philip's submission and holding the captive Valerian.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Monument V: The Aurelianic Wall Circuit (Rome, Begun 271)</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What it claims: imperial restoration, divine invulnerability, and eternal defense of Rome.</a:t>
            </a:r>
          </a:p>
          <a:p>
            <a:pPr>
              <a:spcAft>
                <a:spcPts val="990"/>
              </a:spcAft>
            </a:pPr>
            <a:r>
              <a:rPr sz="2200" b="0" i="0">
                <a:solidFill>
                  <a:srgbClr val="231D15"/>
                </a:solidFill>
                <a:latin typeface="Garamond"/>
              </a:rPr>
              <a:t>•  What it leaks: panic, bankruptcy, and six centuries of capital immunity ended forever.</a:t>
            </a:r>
          </a:p>
          <a:p>
            <a:pPr>
              <a:spcAft>
                <a:spcPts val="990"/>
              </a:spcAft>
            </a:pPr>
            <a:r>
              <a:rPr sz="2200" b="0" i="0">
                <a:solidFill>
                  <a:srgbClr val="231D15"/>
                </a:solidFill>
                <a:latin typeface="Garamond"/>
              </a:rPr>
              <a:t>•  Fabric physically swallows tombs, aqueduct arcades, and marble monuments as rubble.</a:t>
            </a:r>
          </a:p>
          <a:p>
            <a:pPr>
              <a:spcAft>
                <a:spcPts val="990"/>
              </a:spcAft>
            </a:pPr>
            <a:r>
              <a:rPr sz="2200" b="0" i="0">
                <a:solidFill>
                  <a:srgbClr val="231D15"/>
                </a:solidFill>
                <a:latin typeface="Garamond"/>
              </a:rPr>
              <a:t>•  What corroborates: barbarian breakthroughs at Placentia and the mint-strike suppression records.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Closing Plate for Book VII: The wall of Aurelian in building — Rome, c. 273, depicting citizen work-gangs embedding aristocratic tomb-spolia into rising brick curtain.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Non-Monumental Witnesses: Papyri, Hoards, and Siege Horizons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Papyri record the ground-floor reality of tax requisitions, depopulation, and flight.</a:t>
            </a:r>
          </a:p>
          <a:p>
            <a:pPr>
              <a:spcAft>
                <a:spcPts val="990"/>
              </a:spcAft>
            </a:pPr>
            <a:r>
              <a:rPr sz="2200" b="0" i="0">
                <a:solidFill>
                  <a:srgbClr val="231D15"/>
                </a:solidFill>
                <a:latin typeface="Garamond"/>
              </a:rPr>
              <a:t>•  The Dura-Europos countermine preserves physical skeletons and sulfur-bitumen chemical warfare.</a:t>
            </a:r>
          </a:p>
          <a:p>
            <a:pPr>
              <a:spcAft>
                <a:spcPts val="990"/>
              </a:spcAft>
            </a:pPr>
            <a:r>
              <a:rPr sz="2200" b="0" i="0">
                <a:solidFill>
                  <a:srgbClr val="231D15"/>
                </a:solidFill>
                <a:latin typeface="Garamond"/>
              </a:rPr>
              <a:t>•  Coin-hoard burial horizons map barbarian invasion corridors like accurate forensic seismographs.</a:t>
            </a:r>
          </a:p>
          <a:p>
            <a:pPr>
              <a:spcAft>
                <a:spcPts val="990"/>
              </a:spcAft>
            </a:pPr>
            <a:r>
              <a:rPr sz="2200" b="0" i="0">
                <a:solidFill>
                  <a:srgbClr val="231D15"/>
                </a:solidFill>
                <a:latin typeface="Garamond"/>
              </a:rPr>
              <a:t>•  Private archives expose civilian catastrophe completely omitted from monumental state art.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Forensic archaeological plate depicting the excavation of Tower 19 at Dura-Europos, showing Roman legionary skeletons, mail shirts, and fallen Persian sappers in the sulfur mine.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Pathology of Stone: What the Inanimate Witness Conceals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Inscriptions cannot deliberate, explain strategic debates, or articulate high command decisions.</a:t>
            </a:r>
          </a:p>
          <a:p>
            <a:pPr>
              <a:spcAft>
                <a:spcPts val="990"/>
              </a:spcAft>
            </a:pPr>
            <a:r>
              <a:rPr sz="2200" b="0" i="0">
                <a:solidFill>
                  <a:srgbClr val="231D15"/>
                </a:solidFill>
                <a:latin typeface="Garamond"/>
              </a:rPr>
              <a:t>•  Stone exhibits severe survival bias: victories receive monuments, disastrous retreats leave none.</a:t>
            </a:r>
          </a:p>
          <a:p>
            <a:pPr>
              <a:spcAft>
                <a:spcPts val="990"/>
              </a:spcAft>
            </a:pPr>
            <a:r>
              <a:rPr sz="2200" b="0" i="0">
                <a:solidFill>
                  <a:srgbClr val="231D15"/>
                </a:solidFill>
                <a:latin typeface="Garamond"/>
              </a:rPr>
              <a:t>•  The Antonine Plague killed millions yet left no dedicated state commemorative stone.</a:t>
            </a:r>
          </a:p>
          <a:p>
            <a:pPr>
              <a:spcAft>
                <a:spcPts val="990"/>
              </a:spcAft>
            </a:pPr>
            <a:r>
              <a:rPr sz="2200" b="0" i="0">
                <a:solidFill>
                  <a:srgbClr val="231D15"/>
                </a:solidFill>
                <a:latin typeface="Garamond"/>
              </a:rPr>
              <a:t>•  Uncorroborated stone records imperial intent rather than actual operational execution.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MILITARIZATION OF THE STATE, 193–235, detailing the FISCUS lane and debased denarius cross-section illustrating fiscal reality beneath stone inscriptions.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Epistemic Grading System Applied to Stone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Grade A: contemporary physical monuments, datable inscriptions, stratified archaeology, and coin metallurgy.</a:t>
            </a:r>
          </a:p>
          <a:p>
            <a:pPr>
              <a:spcAft>
                <a:spcPts val="990"/>
              </a:spcAft>
            </a:pPr>
            <a:r>
              <a:rPr sz="2200" b="0" i="0">
                <a:solidFill>
                  <a:srgbClr val="231D15"/>
                </a:solidFill>
                <a:latin typeface="Garamond"/>
              </a:rPr>
              <a:t>•  Grade B: epigraphic texts surviving only in later transcriptions or damaged contexts.</a:t>
            </a:r>
          </a:p>
          <a:p>
            <a:pPr>
              <a:spcAft>
                <a:spcPts val="990"/>
              </a:spcAft>
            </a:pPr>
            <a:r>
              <a:rPr sz="2200" b="0" i="0">
                <a:solidFill>
                  <a:srgbClr val="231D15"/>
                </a:solidFill>
                <a:latin typeface="Garamond"/>
              </a:rPr>
              <a:t>•  Grade C: speculative restorations, undated milestones, and ideological claim-content carved on stone.</a:t>
            </a:r>
          </a:p>
          <a:p>
            <a:pPr>
              <a:spcAft>
                <a:spcPts val="990"/>
              </a:spcAft>
            </a:pPr>
            <a:r>
              <a:rPr sz="2200" b="0" i="0">
                <a:solidFill>
                  <a:srgbClr val="231D15"/>
                </a:solidFill>
                <a:latin typeface="Garamond"/>
              </a:rPr>
              <a:t>•  Tier 1 material evidence controls and overrides corrupt Tier 3–4 literary traditions.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Epistemic rubric chart: The Compendium's Source Matrix, showing how material witnesses (T1) calibrate, correct, and grade textual traditions (T2–T4) across Grades A through 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