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begin the High Empire where Roman literature fails. Trajan achieved Rome's greatest territorial expansion since Caesar, yet not a single contemporary narrative history survives. His commentaries survive in five words: inde Berzobim, deinde Aizi processimus. The wars must be unwound from a marble scroll. The Column gives us 2,600 figures of impeccable engineering and serene propaganda, but across the Danube at Adamclisi, a stone altar listing four thousand Roman casualties gives the provincial counter-voice: Dacia was reduced not by parade, but by ferocious attrition.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prose historians vanish, stone epigraphy supplies the war's final act. This stele from Grammeni in Macedonia is this compendium's premier specimen of author-is-subject epigraphy. Tiberius Claudius Maximus, an auxiliary scout promoted through two campaigns, rode down the cornered Dacian king at the tree line. Before Maximus could seize him, Decebalus drew his curved blade across his neck. The sergeant severed the head, rode to the emperor's camp, was decorated, and had the pursuit chiseled above his epitaph to outlive the forgotten commentaries.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116, Rome touched the Indian Ocean. Trajan organized Armenia, Mesopotamia, and Assyria in three summers, sailing to Charax only to watch the tide turn behind him. The conquests were unfundable corridors with exposed flanks. As the occupied cities revolted and Hatra repelled Roman siege-engines, Trajan crowned Parthamaspates at Ctesiphon. The coin legend REX PARTHIS DATUS is the minted confession of strategic bankruptcy: within months of annexing the East, Rome was forced to install a puppet and evacuate the Tigris entirely.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Hadrian took the volume's greatest strategic turn: he halted expansion and fixed the empire's edge into stone and timber. In Britain, eighty miles of rampart converted northern movement into a managed system of gates, tolls, and patrols. On the parade ground of Lambaesis in Numidia, stone pillars record the emperor's spoken critique of cavalry maneuvers and trench-digging. It was the peak of professional peacetime drill. Yet converting the army into a static linear wall stripped it of operational depth—a structural flaw that soon came due.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Bar Kokhba revolt of 132–136 is antiquity's best-documented insurgency inside its least-narrated great war. While Dio provides only four compressed paragraphs of systematic village-razing and starvation, the caves above the Dead Sea surrender the rebels' authentic voices. Here are Shim'on ben Kosiba's brusque orders for grain, weapons, and festival palms, written on papyrus. Beside them lies the legal archive of the widow Babatha, carried into the dark and never reclaimed—the war's quiet civilian tragedy preserved verbatim in a refugee's handbag.</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reign of Antoninus Pius is the compendium's quietest chapter and its starkest warning. For twenty-three years the Mediterranean interior lived without war, under the watchword aequanimitas. On the Forth-Clyde isthmus, legionary detachments carved ornate distance slabs to advertise their turf-wall construction, only to abandon the line twenty years later. The peace was real, but its military consequence was lethal: thirty legions were frozen along an inflexible perimeter, massed to strike nothing, leaving no central strategic reserve when the frontiers collapsed simultaneously.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bill for static defense fell due under Marcus Aurelius. In 165, legions returning from Parthia brought smallpox, devastating the empire's tax base and recruiting pools. Immediately, northern confederations forced the Danube, raiding into Italy for the first time since Marius. The Column of Marcus records the grim brutality of the counter-campaigns and the famous thunderstorm that broke an encircled legion's thirst. From the winter camps at Carnuntum comes the emperor's Meditations—a philosophy notebook devoid of tactical glory, recording the interior exhaustion of total mobilization.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When Commodus was murdered in 192, the imperial office was sold from the barracks wall of the Castra Praetoria. Septimius Severus ended the farce by Danubian sword, advising his sons on his deathbed to enrich the soldiers and despise everyone else. To fund massive military pay hikes and fourfold Praetorian expansion, Severus halved the silver content of the denarius. The Severan reforms rooted frontier garrisons in local soil and displaced senators from military commands, delivering governance directly to the soldier class.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Between 235 and 284, twenty emperors held senatorial recognition; all but two died violently. When armies fought each other for the purple, the perimeter buckled. In 251, the Gothic king Cniva lured Decius into the Dobruja marshes at Abritus. Decius and his son perished in the bog, their bodies unrecovered. With no narrative historian surviving to map the Gothic, Frankish, and Alamannic inroads, archaeology relies on buried coin hoards. Their horizon dates track panic and flight across Gaul and the Balkans like precision seismographs.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forensic showcase of the third-century crisis is Dura-Europos, a fortress outpost on the Euphrates overwhelmed by Shapur I in the 250s. Sealed beneath mudbrick siege-embankments lay its Roman paperwork, temples, and painted synagogue. Beneath Tower 19, archaeology discovered the grim reality of Sasanian siege engineering: nineteen Roman soldiers in scale mail trapped in a tight underground sap, suffocated by fumes of burning sulphur and bitumen pumped into the gallery. It is humanity's earliest documented physical horizon of chemical warfare.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Near Edessa in 260, a plague-depleted Roman field army was encircled, and Valerian became the only Roman emperor captured alive by a foreign monarch. For this humiliation, Roman prose history fails us completely. Our Grade A primary witness is cut into the cliff of Naqsh-e Rustam in Parthian, Middle Persian, and Greek. The Res Gestae Divi Saporis lists the captive legions, cities sacked, and Roman architects deported to Fars. The empire that chronicled the world was now etched as a captive at an Iranian king's stirrup.</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Aurelian accomplished what seemed impossible: between 270 and 275, he crushed the Iuthungi, severed Zenobia's Palmyrene empire, dissolved the Gallic secession, and minted RESTITUTOR ORBIS. Yet his most profound document was masonry. In 271, recognizing that the frontier army could no longer guarantee Italy's safety, he ringed Rome in nineteen kilometers of brick-faced concrete. Civilian guilds threw the circuit up in panic, incorporating amphitheaters, aqueduct arcades, and family tombstones. Rome was whole again, but the capital was wearing armor for the first time since the kings.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compendium navigates the crisis without historians because the senatorial order that wrote history had lost the command of armies. In their place speak coins, military diplomas, ruined cities, and the administrative brilliance of Danubian soldier-emperors who rebuilt the mobile cavalry army. At Nicomedia in 284, Diocletian mounted the tribunal to discard the Augustan fiction forever. The Roman world survived not as an easy continuation of the Antonine noon, but as a hard, militarized bureaucracy carved out of fifty years of catastrophic stress.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TextBox 1"/>
          <p:cNvSpPr txBox="1"/>
          <p:nvPr/>
        </p:nvSpPr>
        <p:spPr>
          <a:xfrm>
            <a:off x="822960" y="640080"/>
            <a:ext cx="10515600" cy="457200"/>
          </a:xfrm>
          <a:prstGeom prst="rect">
            <a:avLst/>
          </a:prstGeom>
          <a:noFill/>
        </p:spPr>
        <p:txBody>
          <a:bodyPr wrap="square">
            <a:spAutoFit/>
          </a:bodyPr>
          <a:lstStyle/>
          <a:p>
            <a:pPr>
              <a:spcAft>
                <a:spcPts val="720"/>
              </a:spcAft>
            </a:pPr>
            <a:r>
              <a:rPr sz="1600" b="1" i="0">
                <a:solidFill>
                  <a:srgbClr val="8B1A1A"/>
                </a:solidFill>
                <a:latin typeface="Garamond"/>
              </a:rPr>
              <a:t>IMPERIUM ROMANUM</a:t>
            </a:r>
          </a:p>
        </p:txBody>
      </p:sp>
      <p:sp>
        <p:nvSpPr>
          <p:cNvPr id="3" name="TextBox 2"/>
          <p:cNvSpPr txBox="1"/>
          <p:nvPr/>
        </p:nvSpPr>
        <p:spPr>
          <a:xfrm>
            <a:off x="822960" y="2103120"/>
            <a:ext cx="10515600" cy="2011680"/>
          </a:xfrm>
          <a:prstGeom prst="rect">
            <a:avLst/>
          </a:prstGeom>
          <a:noFill/>
        </p:spPr>
        <p:txBody>
          <a:bodyPr wrap="square">
            <a:spAutoFit/>
          </a:bodyPr>
          <a:lstStyle/>
          <a:p>
            <a:pPr>
              <a:spcAft>
                <a:spcPts val="2160"/>
              </a:spcAft>
            </a:pPr>
            <a:r>
              <a:rPr sz="4800" b="1" i="0">
                <a:solidFill>
                  <a:srgbClr val="8B1A1A"/>
                </a:solidFill>
                <a:latin typeface="Garamond"/>
              </a:rPr>
              <a:t>The Century the Sources Died</a:t>
            </a:r>
          </a:p>
        </p:txBody>
      </p:sp>
      <p:sp>
        <p:nvSpPr>
          <p:cNvPr id="4" name="TextBox 3"/>
          <p:cNvSpPr txBox="1"/>
          <p:nvPr/>
        </p:nvSpPr>
        <p:spPr>
          <a:xfrm>
            <a:off x="822960" y="4206240"/>
            <a:ext cx="10515600" cy="1097280"/>
          </a:xfrm>
          <a:prstGeom prst="rect">
            <a:avLst/>
          </a:prstGeom>
          <a:noFill/>
        </p:spPr>
        <p:txBody>
          <a:bodyPr wrap="square">
            <a:spAutoFit/>
          </a:bodyPr>
          <a:lstStyle/>
          <a:p>
            <a:pPr>
              <a:spcAft>
                <a:spcPts val="1080"/>
              </a:spcAft>
            </a:pPr>
            <a:r>
              <a:rPr sz="2400" b="0" i="1">
                <a:solidFill>
                  <a:srgbClr val="231D15"/>
                </a:solidFill>
                <a:latin typeface="Garamond"/>
              </a:rPr>
              <a:t>Material Evidence and the Military Breakdown of the High Empire (96–284)</a:t>
            </a:r>
          </a:p>
        </p:txBody>
      </p:sp>
      <p:sp>
        <p:nvSpPr>
          <p:cNvPr id="5" name="TextBox 4"/>
          <p:cNvSpPr txBox="1"/>
          <p:nvPr/>
        </p:nvSpPr>
        <p:spPr>
          <a:xfrm>
            <a:off x="822960" y="6035040"/>
            <a:ext cx="10515600" cy="365760"/>
          </a:xfrm>
          <a:prstGeom prst="rect">
            <a:avLst/>
          </a:prstGeom>
          <a:noFill/>
        </p:spPr>
        <p:txBody>
          <a:bodyPr wrap="square">
            <a:spAutoFit/>
          </a:bodyPr>
          <a:lstStyle/>
          <a:p>
            <a:pPr>
              <a:spcAft>
                <a:spcPts val="540"/>
              </a:spcAft>
            </a:pPr>
            <a:r>
              <a:rPr sz="1200" b="0" i="0">
                <a:solidFill>
                  <a:srgbClr val="6B5B45"/>
                </a:solidFill>
                <a:latin typeface="Garamond"/>
              </a:rPr>
              <a:t>VII-S01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Trajan's Column: The Unwritten Conquest of Dacia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155 spiraling marble scenes form the Dacian Wars' primary visual narrative (Grade A).</a:t>
            </a:r>
          </a:p>
          <a:p>
            <a:pPr>
              <a:spcAft>
                <a:spcPts val="990"/>
              </a:spcAft>
            </a:pPr>
            <a:r>
              <a:rPr sz="2200" b="0" i="0">
                <a:solidFill>
                  <a:srgbClr val="231D15"/>
                </a:solidFill>
                <a:latin typeface="Garamond"/>
              </a:rPr>
              <a:t>•  Trajan's imperial commentaries survive in a single five-word clause preserved by Priscian.</a:t>
            </a:r>
          </a:p>
          <a:p>
            <a:pPr>
              <a:spcAft>
                <a:spcPts val="990"/>
              </a:spcAft>
            </a:pPr>
            <a:r>
              <a:rPr sz="2200" b="0" i="0">
                <a:solidFill>
                  <a:srgbClr val="231D15"/>
                </a:solidFill>
                <a:latin typeface="Garamond"/>
              </a:rPr>
              <a:t>•  Adamclisi's altar names four thousand Roman dead, proving the campaign was no parade.</a:t>
            </a:r>
          </a:p>
          <a:p>
            <a:pPr>
              <a:spcAft>
                <a:spcPts val="990"/>
              </a:spcAft>
            </a:pPr>
            <a:r>
              <a:rPr sz="2200" b="0" i="0">
                <a:solidFill>
                  <a:srgbClr val="231D15"/>
                </a:solidFill>
                <a:latin typeface="Garamond"/>
              </a:rPr>
              <a:t>•  The Column records engineering truthfully while framing the war as serene imperial triumph.</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Frontispiece Plate for Book VII: The Column, reading itself — Rome, c. 117. The marble spiral shaft rises in raking light while a one-armed veteran traces his cohort's bridge-building at eye level.</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Grammeni Stele: The Cavalry Sergeant and the Falling King</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Cavalry duplicarius Tiberius Claudius Maximus carved his decisive career act upon his tombstone.</a:t>
            </a:r>
          </a:p>
          <a:p>
            <a:pPr>
              <a:spcAft>
                <a:spcPts val="990"/>
              </a:spcAft>
            </a:pPr>
            <a:r>
              <a:rPr sz="2200" b="0" i="0">
                <a:solidFill>
                  <a:srgbClr val="231D15"/>
                </a:solidFill>
                <a:latin typeface="Garamond"/>
              </a:rPr>
              <a:t>•  The Philippi veteran pursued Decebalus to the forest edge in summer 106 (Grade A).</a:t>
            </a:r>
          </a:p>
          <a:p>
            <a:pPr>
              <a:spcAft>
                <a:spcPts val="990"/>
              </a:spcAft>
            </a:pPr>
            <a:r>
              <a:rPr sz="2200" b="0" i="0">
                <a:solidFill>
                  <a:srgbClr val="231D15"/>
                </a:solidFill>
                <a:latin typeface="Garamond"/>
              </a:rPr>
              <a:t>•  Decebalus drew the curved sica across his throat rather than face captivity.</a:t>
            </a:r>
          </a:p>
          <a:p>
            <a:pPr>
              <a:spcAft>
                <a:spcPts val="990"/>
              </a:spcAft>
            </a:pPr>
            <a:r>
              <a:rPr sz="2200" b="0" i="0">
                <a:solidFill>
                  <a:srgbClr val="231D15"/>
                </a:solidFill>
                <a:latin typeface="Garamond"/>
              </a:rPr>
              <a:t>•  Maximus presented the severed head and right hand to Trajan at Ranisstorum.</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from Chapter 1: The last of Decebalus — the Carpathian foothills, summer 106. Maximus reaches uselessly from his blown horse as the Dacian king drops to one knee with the sica.</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REX PARTHIS DATUS Bronze: The Eastern Maximum and the Recoil</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Trajan reached the Persian Gulf in 116, lamenting he was too old for India.</a:t>
            </a:r>
          </a:p>
          <a:p>
            <a:pPr>
              <a:spcAft>
                <a:spcPts val="990"/>
              </a:spcAft>
            </a:pPr>
            <a:r>
              <a:rPr sz="2200" b="0" i="0">
                <a:solidFill>
                  <a:srgbClr val="231D15"/>
                </a:solidFill>
                <a:latin typeface="Garamond"/>
              </a:rPr>
              <a:t>•  The conquered eastern provinces represented an unmaintainable raid dressed as provincial paperwork.</a:t>
            </a:r>
          </a:p>
          <a:p>
            <a:pPr>
              <a:spcAft>
                <a:spcPts val="990"/>
              </a:spcAft>
            </a:pPr>
            <a:r>
              <a:rPr sz="2200" b="0" i="0">
                <a:solidFill>
                  <a:srgbClr val="231D15"/>
                </a:solidFill>
                <a:latin typeface="Garamond"/>
              </a:rPr>
              <a:t>•  Mesopotamia rose immediately; Trajan was reduced to crowning Parthamaspates as client-king.</a:t>
            </a:r>
          </a:p>
          <a:p>
            <a:pPr>
              <a:spcAft>
                <a:spcPts val="990"/>
              </a:spcAft>
            </a:pPr>
            <a:r>
              <a:rPr sz="2200" b="0" i="0">
                <a:solidFill>
                  <a:srgbClr val="231D15"/>
                </a:solidFill>
                <a:latin typeface="Garamond"/>
              </a:rPr>
              <a:t>•  Struck imperial coinages confess the shift from conquest to desperate puppet diplomacy (Grade A).</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from Chapter 2: The emperor at the Gulf — Charax, 116. Trajan at sixty-three stands on the tidal flat at evening, watching an Indian-bound merchantman depart into the horizon.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Wall and Lambaesis Stone: Hadrian's Administered Perimeter</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Hadrian surrendered Trajan's eastern conquests, establishing an unbroken artificial imperial perimeter.</a:t>
            </a:r>
          </a:p>
          <a:p>
            <a:pPr>
              <a:spcAft>
                <a:spcPts val="990"/>
              </a:spcAft>
            </a:pPr>
            <a:r>
              <a:rPr sz="2200" b="0" i="0">
                <a:solidFill>
                  <a:srgbClr val="231D15"/>
                </a:solidFill>
                <a:latin typeface="Garamond"/>
              </a:rPr>
              <a:t>•  Eighty Roman miles of stone, turf, and mile-castles in Britain divided Romans from barbarians.</a:t>
            </a:r>
          </a:p>
          <a:p>
            <a:pPr>
              <a:spcAft>
                <a:spcPts val="990"/>
              </a:spcAft>
            </a:pPr>
            <a:r>
              <a:rPr sz="2200" b="0" i="0">
                <a:solidFill>
                  <a:srgbClr val="231D15"/>
                </a:solidFill>
                <a:latin typeface="Garamond"/>
              </a:rPr>
              <a:t>•  The Lambaesis inscriptions preserve Hadrian's technical review-speeches to the Third Augusta (Grade A).</a:t>
            </a:r>
          </a:p>
          <a:p>
            <a:pPr>
              <a:spcAft>
                <a:spcPts val="990"/>
              </a:spcAft>
            </a:pPr>
            <a:r>
              <a:rPr sz="2200" b="0" i="0">
                <a:solidFill>
                  <a:srgbClr val="231D15"/>
                </a:solidFill>
                <a:latin typeface="Garamond"/>
              </a:rPr>
              <a:t>•  Peacetime drill transformed the legionary army from an instrument of conquest into an administered wall.</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from Chapter 3: The Wall in building — Britain, c. 124. Legionary work-parties haul broad-wall blocks and shear-legs while a soldier chisels a centurial course inscription.</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Cave of Letters: Bar Kokhba's Insurgency and Babatha's Archive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P. Yadin papyri preserve Shim'on ben Kosiba's authentic wartime dispatches (Grade A).</a:t>
            </a:r>
          </a:p>
          <a:p>
            <a:pPr>
              <a:spcAft>
                <a:spcPts val="990"/>
              </a:spcAft>
            </a:pPr>
            <a:r>
              <a:rPr sz="2200" b="0" i="0">
                <a:solidFill>
                  <a:srgbClr val="231D15"/>
                </a:solidFill>
                <a:latin typeface="Garamond"/>
              </a:rPr>
              <a:t>•  Hundreds of subterranean hideout complexes turned the Judaean countryside into an engineered redoubt.</a:t>
            </a:r>
          </a:p>
          <a:p>
            <a:pPr>
              <a:spcAft>
                <a:spcPts val="990"/>
              </a:spcAft>
            </a:pPr>
            <a:r>
              <a:rPr sz="2200" b="0" i="0">
                <a:solidFill>
                  <a:srgbClr val="231D15"/>
                </a:solidFill>
                <a:latin typeface="Garamond"/>
              </a:rPr>
              <a:t>•  Rebel denarii overstruck the emperor's face with Redemption of Israel legends.</a:t>
            </a:r>
          </a:p>
          <a:p>
            <a:pPr>
              <a:spcAft>
                <a:spcPts val="990"/>
              </a:spcAft>
            </a:pPr>
            <a:r>
              <a:rPr sz="2200" b="0" i="0">
                <a:solidFill>
                  <a:srgbClr val="231D15"/>
                </a:solidFill>
                <a:latin typeface="Garamond"/>
              </a:rPr>
              <a:t>•  Babatha's unclaimed deed-packet in the Cave of Letters documents the civilian catastrophe.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Artifact dossier from Chapter 3: Papyrus dispatches of Shim'on ben Kosiba recovered from the Nahal Hever caves, displayed beside rebel-overstruck silver denarii and Babatha's bundled leather archive.</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5</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Antonine Distance Slabs: The Empty Noon of the Empire</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Antoninus Pius never left Italy and waged no major campaign in twenty-three years.</a:t>
            </a:r>
          </a:p>
          <a:p>
            <a:pPr>
              <a:spcAft>
                <a:spcPts val="990"/>
              </a:spcAft>
            </a:pPr>
            <a:r>
              <a:rPr sz="2200" b="0" i="0">
                <a:solidFill>
                  <a:srgbClr val="231D15"/>
                </a:solidFill>
                <a:latin typeface="Garamond"/>
              </a:rPr>
              <a:t>•  British legions carved sculptured distance slabs measuring turf ramparts along the Forth-Clyde isthmus.</a:t>
            </a:r>
          </a:p>
          <a:p>
            <a:pPr>
              <a:spcAft>
                <a:spcPts val="990"/>
              </a:spcAft>
            </a:pPr>
            <a:r>
              <a:rPr sz="2200" b="0" i="0">
                <a:solidFill>
                  <a:srgbClr val="231D15"/>
                </a:solidFill>
                <a:latin typeface="Garamond"/>
              </a:rPr>
              <a:t>•  The Antonine Wall was held twenty years and abandoned back to Hadrian's line.</a:t>
            </a:r>
          </a:p>
          <a:p>
            <a:pPr>
              <a:spcAft>
                <a:spcPts val="990"/>
              </a:spcAft>
            </a:pPr>
            <a:r>
              <a:rPr sz="2200" b="0" i="0">
                <a:solidFill>
                  <a:srgbClr val="231D15"/>
                </a:solidFill>
                <a:latin typeface="Garamond"/>
              </a:rPr>
              <a:t>•  A generation of peace left thirty frontier legions superbly drilled but without strategic reserves.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from Chapter 4: THE PERIMETER AT NOON, c. 150. Thirty legionary eagles distributed uniformly along the crimson frontier band, leaving the interior entirely blank.</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Aurelian Column and Camp Notebook: Marcus Aurelius Under Load</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Returning eastern legions carried the Antonine plague of 165 across imperial roads (Grade A).</a:t>
            </a:r>
          </a:p>
          <a:p>
            <a:pPr>
              <a:spcAft>
                <a:spcPts val="990"/>
              </a:spcAft>
            </a:pPr>
            <a:r>
              <a:rPr sz="2200" b="0" i="0">
                <a:solidFill>
                  <a:srgbClr val="231D15"/>
                </a:solidFill>
                <a:latin typeface="Garamond"/>
              </a:rPr>
              <a:t>•  Marcomanni, Quadi, and Sarmatians breached the Danube, besieging Aquileia in northern Italy.</a:t>
            </a:r>
          </a:p>
          <a:p>
            <a:pPr>
              <a:spcAft>
                <a:spcPts val="990"/>
              </a:spcAft>
            </a:pPr>
            <a:r>
              <a:rPr sz="2200" b="0" i="0">
                <a:solidFill>
                  <a:srgbClr val="231D15"/>
                </a:solidFill>
                <a:latin typeface="Garamond"/>
              </a:rPr>
              <a:t>•  The Aurelian column relief carved the Rain Miracle that delivered an encircled legion.</a:t>
            </a:r>
          </a:p>
          <a:p>
            <a:pPr>
              <a:spcAft>
                <a:spcPts val="990"/>
              </a:spcAft>
            </a:pPr>
            <a:r>
              <a:rPr sz="2200" b="0" i="0">
                <a:solidFill>
                  <a:srgbClr val="231D15"/>
                </a:solidFill>
                <a:latin typeface="Garamond"/>
              </a:rPr>
              <a:t>•  Marcus's Meditations survives as a private notebook written in Danubian winter war camps.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from Chapter 5: THE DOUBLE EMERGENCY, 161–180. A pale plague-wash radiating across Roman roads while northern confederation arrows strike Aquileia and Eleusis.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7</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Castra Praetoria Rampart: The Auction and the Fifty-Percent Denarius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In 193 the Praetorian Guard auctioned the purple from their rampart for 25,000 sesterces per man.</a:t>
            </a:r>
          </a:p>
          <a:p>
            <a:pPr>
              <a:spcAft>
                <a:spcPts val="990"/>
              </a:spcAft>
            </a:pPr>
            <a:r>
              <a:rPr sz="2200" b="0" i="0">
                <a:solidFill>
                  <a:srgbClr val="231D15"/>
                </a:solidFill>
                <a:latin typeface="Garamond"/>
              </a:rPr>
              <a:t>•  Septimius Severus seized power, militarized state administration, and permanently debased the coinage.</a:t>
            </a:r>
          </a:p>
          <a:p>
            <a:pPr>
              <a:spcAft>
                <a:spcPts val="990"/>
              </a:spcAft>
            </a:pPr>
            <a:r>
              <a:rPr sz="2200" b="0" i="0">
                <a:solidFill>
                  <a:srgbClr val="231D15"/>
                </a:solidFill>
                <a:latin typeface="Garamond"/>
              </a:rPr>
              <a:t>•  The denarius was reduced to approximately fifty percent fine silver to pay military increases.</a:t>
            </a:r>
          </a:p>
          <a:p>
            <a:pPr>
              <a:spcAft>
                <a:spcPts val="990"/>
              </a:spcAft>
            </a:pPr>
            <a:r>
              <a:rPr sz="2200" b="0" i="0">
                <a:solidFill>
                  <a:srgbClr val="231D15"/>
                </a:solidFill>
                <a:latin typeface="Garamond"/>
              </a:rPr>
              <a:t>•  Frontier garrisons were transformed into rooted communities through legalized soldier marriage.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Tactical Sequence Diagram from Chapter 6: THE MILITARIZATION OF THE STATE, 193–235. Five crimson lanes illustrating rising military stipends, Praetorian expansion, and silver debasement.</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Buried Hoards and Abritus Mud: The Frontier Shatters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Maximinus Thrax's murder at Aquileia in 238 initiated fifty years of barracks anarchy.</a:t>
            </a:r>
          </a:p>
          <a:p>
            <a:pPr>
              <a:spcAft>
                <a:spcPts val="990"/>
              </a:spcAft>
            </a:pPr>
            <a:r>
              <a:rPr sz="2200" b="0" i="0">
                <a:solidFill>
                  <a:srgbClr val="231D15"/>
                </a:solidFill>
                <a:latin typeface="Garamond"/>
              </a:rPr>
              <a:t>•  In 251 Decius and his son fell at Abritus—the first emperors killed by foreign enemies.</a:t>
            </a:r>
          </a:p>
          <a:p>
            <a:pPr>
              <a:spcAft>
                <a:spcPts val="990"/>
              </a:spcAft>
            </a:pPr>
            <a:r>
              <a:rPr sz="2200" b="0" i="0">
                <a:solidFill>
                  <a:srgbClr val="231D15"/>
                </a:solidFill>
                <a:latin typeface="Garamond"/>
              </a:rPr>
              <a:t>•  The Gothic king Cniva trapped the imperial legions in Dobruja marshland (Grade A material).</a:t>
            </a:r>
          </a:p>
          <a:p>
            <a:pPr>
              <a:spcAft>
                <a:spcPts val="990"/>
              </a:spcAft>
            </a:pPr>
            <a:r>
              <a:rPr sz="2200" b="0" i="0">
                <a:solidFill>
                  <a:srgbClr val="231D15"/>
                </a:solidFill>
                <a:latin typeface="Garamond"/>
              </a:rPr>
              <a:t>•  Burial dates of sixty thousand buried coin hoards map barbarian penetration like seismographs.</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Campaign archaeology map from Chapter 7 showing Gothic incursions across the Danube into the Balkans, the fatal marshes of Abritus, and coin-hoard distribution spikes across the provinces.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9</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Tower 19 at Dura-Europos: Chemical Siege on the Euphrates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Dura-Europos preserves an entire Roman garrison city buried intact mid-siege (Grade A).</a:t>
            </a:r>
          </a:p>
          <a:p>
            <a:pPr>
              <a:spcAft>
                <a:spcPts val="990"/>
              </a:spcAft>
            </a:pPr>
            <a:r>
              <a:rPr sz="2200" b="0" i="0">
                <a:solidFill>
                  <a:srgbClr val="231D15"/>
                </a:solidFill>
                <a:latin typeface="Garamond"/>
              </a:rPr>
              <a:t>•  Excavated military archives, painted synagogue, and Christian church lay sealed beneath defensive ramparts.</a:t>
            </a:r>
          </a:p>
          <a:p>
            <a:pPr>
              <a:spcAft>
                <a:spcPts val="990"/>
              </a:spcAft>
            </a:pPr>
            <a:r>
              <a:rPr sz="2200" b="0" i="0">
                <a:solidFill>
                  <a:srgbClr val="231D15"/>
                </a:solidFill>
                <a:latin typeface="Garamond"/>
              </a:rPr>
              <a:t>•  Under Tower 19, a Sasanian sulphur-and-bitumen countermine asphyxiated twenty Roman assault troops.</a:t>
            </a:r>
          </a:p>
          <a:p>
            <a:pPr>
              <a:spcAft>
                <a:spcPts val="990"/>
              </a:spcAft>
            </a:pPr>
            <a:r>
              <a:rPr sz="2200" b="0" i="0">
                <a:solidFill>
                  <a:srgbClr val="231D15"/>
                </a:solidFill>
                <a:latin typeface="Garamond"/>
              </a:rPr>
              <a:t>•  The mine provides archaeology's earliest verified physical evidence of chemical warfare.</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Excavation diagram and photograph reference for Dura-Europos Tower 19 countermine, showing the stacked mail-clad Roman skeletons, fallen coins, and Persian sulphur-pitch burn layers.</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Rock of Naqsh-e Rustam: Valerian at the King's Stirrup</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In 260 near Edessa, Shapur I captured Emperor Valerian and his entire senatorial staff.</a:t>
            </a:r>
          </a:p>
          <a:p>
            <a:pPr>
              <a:spcAft>
                <a:spcPts val="990"/>
              </a:spcAft>
            </a:pPr>
            <a:r>
              <a:rPr sz="2200" b="0" i="0">
                <a:solidFill>
                  <a:srgbClr val="231D15"/>
                </a:solidFill>
                <a:latin typeface="Garamond"/>
              </a:rPr>
              <a:t>•  The Res Gestae Divi Saporis preserves a contemporary trilingual Persian account (Grade A).</a:t>
            </a:r>
          </a:p>
          <a:p>
            <a:pPr>
              <a:spcAft>
                <a:spcPts val="990"/>
              </a:spcAft>
            </a:pPr>
            <a:r>
              <a:rPr sz="2200" b="0" i="0">
                <a:solidFill>
                  <a:srgbClr val="231D15"/>
                </a:solidFill>
                <a:latin typeface="Garamond"/>
              </a:rPr>
              <a:t>•  The cliff carving portrays Shapur mounted while a Roman emperor kneels in submission.</a:t>
            </a:r>
          </a:p>
          <a:p>
            <a:pPr>
              <a:spcAft>
                <a:spcPts val="990"/>
              </a:spcAft>
            </a:pPr>
            <a:r>
              <a:rPr sz="2200" b="0" i="0">
                <a:solidFill>
                  <a:srgbClr val="231D15"/>
                </a:solidFill>
                <a:latin typeface="Garamond"/>
              </a:rPr>
              <a:t>•  Rome's catastrophic nadir survives recorded on the rock face of its mortal peer competitor.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Plate from Chapter 7: Naqsh-e Rustam — the relief of Shapur, c. 262. Shapur mounted in profile grasps Philip by the wrist in raking light as Valerian kneels at the horse's shoulder.</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The Wall of Aurelian: The Capital Swallowing Its Own Tombs</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Rome, unfortified for six centuries, was enclosed by nineteen kilometers of defensive walls.</a:t>
            </a:r>
          </a:p>
          <a:p>
            <a:pPr>
              <a:spcAft>
                <a:spcPts val="990"/>
              </a:spcAft>
            </a:pPr>
            <a:r>
              <a:rPr sz="2200" b="0" i="0">
                <a:solidFill>
                  <a:srgbClr val="231D15"/>
                </a:solidFill>
                <a:latin typeface="Garamond"/>
              </a:rPr>
              <a:t>•  Begun in 271, the circuit incorporated aqueducts, tombs, and the Pyramid of Cestius.</a:t>
            </a:r>
          </a:p>
          <a:p>
            <a:pPr>
              <a:spcAft>
                <a:spcPts val="990"/>
              </a:spcAft>
            </a:pPr>
            <a:r>
              <a:rPr sz="2200" b="0" i="0">
                <a:solidFill>
                  <a:srgbClr val="231D15"/>
                </a:solidFill>
                <a:latin typeface="Garamond"/>
              </a:rPr>
              <a:t>•  Aurelian reunited the Gallic and Palmyrene split empires in five blistering years (Grade A).</a:t>
            </a:r>
          </a:p>
          <a:p>
            <a:pPr>
              <a:spcAft>
                <a:spcPts val="990"/>
              </a:spcAft>
            </a:pPr>
            <a:r>
              <a:rPr sz="2200" b="0" i="0">
                <a:solidFill>
                  <a:srgbClr val="231D15"/>
                </a:solidFill>
                <a:latin typeface="Garamond"/>
              </a:rPr>
              <a:t>•  The RESTITUTOR ORBIS coinage celebrated unity while the capital put on defensive brick armor.</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Closing Plate for Book VII: The wall of Aurelian in building — Rome, c. 273. Work-gangs lay brick-faced concrete around a marble tomb-facade and incorporated aqueduct arcade at evening.</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12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4EBD5"/>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8B1A1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11480"/>
            <a:ext cx="10698480" cy="1005840"/>
          </a:xfrm>
          <a:prstGeom prst="rect">
            <a:avLst/>
          </a:prstGeom>
          <a:noFill/>
        </p:spPr>
        <p:txBody>
          <a:bodyPr wrap="square">
            <a:spAutoFit/>
          </a:bodyPr>
          <a:lstStyle/>
          <a:p>
            <a:pPr>
              <a:spcAft>
                <a:spcPts val="1530"/>
              </a:spcAft>
            </a:pPr>
            <a:r>
              <a:rPr sz="3400" b="1" i="0">
                <a:solidFill>
                  <a:srgbClr val="8B1A1A"/>
                </a:solidFill>
                <a:latin typeface="Garamond"/>
              </a:rPr>
              <a:t>History Without Historians: The Epigraphic Method at Nicomedia</a:t>
            </a:r>
          </a:p>
        </p:txBody>
      </p:sp>
      <p:sp>
        <p:nvSpPr>
          <p:cNvPr id="4" name="TextBox 3"/>
          <p:cNvSpPr txBox="1"/>
          <p:nvPr/>
        </p:nvSpPr>
        <p:spPr>
          <a:xfrm>
            <a:off x="731520" y="1600200"/>
            <a:ext cx="10698480" cy="3931920"/>
          </a:xfrm>
          <a:prstGeom prst="rect">
            <a:avLst/>
          </a:prstGeom>
          <a:noFill/>
        </p:spPr>
        <p:txBody>
          <a:bodyPr wrap="square">
            <a:spAutoFit/>
          </a:bodyPr>
          <a:lstStyle/>
          <a:p>
            <a:pPr>
              <a:spcAft>
                <a:spcPts val="990"/>
              </a:spcAft>
            </a:pPr>
            <a:r>
              <a:rPr sz="2200" b="0" i="0">
                <a:solidFill>
                  <a:srgbClr val="231D15"/>
                </a:solidFill>
                <a:latin typeface="Garamond"/>
              </a:rPr>
              <a:t>•  After Cassius Dio failed in 229, contemporary Roman literary history went completely dark.</a:t>
            </a:r>
          </a:p>
          <a:p>
            <a:pPr>
              <a:spcAft>
                <a:spcPts val="990"/>
              </a:spcAft>
            </a:pPr>
            <a:r>
              <a:rPr sz="2200" b="0" i="0">
                <a:solidFill>
                  <a:srgbClr val="231D15"/>
                </a:solidFill>
                <a:latin typeface="Garamond"/>
              </a:rPr>
              <a:t>•  The third-century crisis is recovered from stones, coins, papyri, and burnt villa horizons.</a:t>
            </a:r>
          </a:p>
          <a:p>
            <a:pPr>
              <a:spcAft>
                <a:spcPts val="990"/>
              </a:spcAft>
            </a:pPr>
            <a:r>
              <a:rPr sz="2200" b="0" i="0">
                <a:solidFill>
                  <a:srgbClr val="231D15"/>
                </a:solidFill>
                <a:latin typeface="Garamond"/>
              </a:rPr>
              <a:t>•  On 20 November 284, the Illyrian army acclaimed Diocles at Nicomedia.</a:t>
            </a:r>
          </a:p>
          <a:p>
            <a:pPr>
              <a:spcAft>
                <a:spcPts val="990"/>
              </a:spcAft>
            </a:pPr>
            <a:r>
              <a:rPr sz="2200" b="0" i="0">
                <a:solidFill>
                  <a:srgbClr val="231D15"/>
                </a:solidFill>
                <a:latin typeface="Garamond"/>
              </a:rPr>
              <a:t>•  Diocletian rebuilt the fractured Principate into the bureaucratized Dominate of Book VIII.</a:t>
            </a:r>
          </a:p>
        </p:txBody>
      </p:sp>
      <p:sp>
        <p:nvSpPr>
          <p:cNvPr id="5" name="TextBox 4"/>
          <p:cNvSpPr txBox="1"/>
          <p:nvPr/>
        </p:nvSpPr>
        <p:spPr>
          <a:xfrm>
            <a:off x="731520" y="5760720"/>
            <a:ext cx="9326880" cy="731520"/>
          </a:xfrm>
          <a:prstGeom prst="rect">
            <a:avLst/>
          </a:prstGeom>
          <a:noFill/>
        </p:spPr>
        <p:txBody>
          <a:bodyPr wrap="square">
            <a:spAutoFit/>
          </a:bodyPr>
          <a:lstStyle/>
          <a:p>
            <a:pPr>
              <a:spcAft>
                <a:spcPts val="630"/>
              </a:spcAft>
            </a:pPr>
            <a:r>
              <a:rPr sz="1400" b="0" i="1">
                <a:solidFill>
                  <a:srgbClr val="6B5B45"/>
                </a:solidFill>
                <a:latin typeface="Garamond"/>
              </a:rPr>
              <a:t>Visual: Strategic Configuration Diagram from Chapter 8: THE THREEFOLD EMPIRE AND ITS REUNION, 260–274. A two-state plate contrasting the fractured tripartite map of 268 against the unified empire of 274.</a:t>
            </a:r>
          </a:p>
        </p:txBody>
      </p:sp>
      <p:sp>
        <p:nvSpPr>
          <p:cNvPr id="6" name="TextBox 5"/>
          <p:cNvSpPr txBox="1"/>
          <p:nvPr/>
        </p:nvSpPr>
        <p:spPr>
          <a:xfrm>
            <a:off x="10332720" y="6172200"/>
            <a:ext cx="1463040" cy="365760"/>
          </a:xfrm>
          <a:prstGeom prst="rect">
            <a:avLst/>
          </a:prstGeom>
          <a:noFill/>
        </p:spPr>
        <p:txBody>
          <a:bodyPr wrap="square">
            <a:spAutoFit/>
          </a:bodyPr>
          <a:lstStyle/>
          <a:p>
            <a:pPr>
              <a:spcAft>
                <a:spcPts val="495"/>
              </a:spcAft>
            </a:pPr>
            <a:r>
              <a:rPr sz="1100" b="0" i="0">
                <a:solidFill>
                  <a:srgbClr val="6B5B45"/>
                </a:solidFill>
                <a:latin typeface="Garamond"/>
              </a:rPr>
              <a:t>VII-S01 · 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