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year 69 stripped the ideological disguise from the Augustan settlement. For a century, the Principate rested on a single fiction: that the standing legions were the state's permanent servants rather than a dynastic patron's private clientelae. Augustus nationalized pay, bounties, and oaths, but centralized patronage without eliminating the client-army mechanism itself. When the Julio-Claudian line failed in the summer of 68, the system defaulted to its underlying physics. As Tacitus observed in the volume's governing thesis, the secret of empire was out: an emperor could be made elsewhere than at Rome. The frontier commands discovered they possessed both the numbers and the structural authority to auction the civilized world.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collapse began not on the frontiers but from the center's failure of nerve. The Gallic rebellion of Julius Vindex in March 68 was aimed not at separatism but at regime change, prompting the aged Spanish governor Servius Sulpicius Galba to declare himself legate of the Senate and Roman People. At Vesontio in May, the Upper Rhine legions destroyed Vindex's irregular levies—twenty thousand dead by the tradition's arithmetic—in an engagement their commanders may have sought to avoid. When the Praetorian prefect Nymphidius Sabinus pledged the Guard to Galba for an astronomical donative, Nero fled to a suburban villa and died by dagger. The Julio-Claudian house was extinct at thirty, leaving no constitutional grammar behind.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Galba's seven months demonstrated the lethal danger of applying antique senatorial maxims to a mercenary monarchy. At seventy-three, he alienated the armed branches in sequence: decimating Nero's marine recruits at the Milvian Bridge, executing officers without trial, and refusing the Praetorians their promised donative with the famous retort that he levied soldiers rather than bought them. Tacitus admired the principle as antique virtue and recorded it as political suicide. On 1 January 69, the Rhine legions refused their annual renewal of the oath. Galba's hasty adoption of the young aristocrat Lucius Calpurnius Piso—announced without money—fixed the price of replacement. On 15 January, Otho purchased the Guard, and Galba was cut down.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Rhine command acted before news of Otho's coup reached the frontier. Proclaiming their legate Aulus Vitellius on 2 January, the German legions launched seventy thousand long-service professionals across the winter Alps into Italy. Fabius Valens led forty thousand through Gaul by the western passes, while Aulus Caecina Alienus pushed thirty thousand of the Upper army through the snows of the Great St Bernard. For the first time in the Principate, an entire frontier defense system was hollowed out to contest the capital. Otho held Rome with the Guard, the newly mobilized fleet, and Danubian vanguards, but faced an invading force composed of the empire's hardest shock troops.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first major clash of the civil war occurred on 14 April along the Postumian Way east of Cremona. Otho's marshals, including the veteran Suetonius Paulinus, urged delay until the main Danubian army arrived. Otho's court, broken by panic and suspicion, forced an immediate offensive. In dense vineyards and canal-cut terrain, the battle degenerated into chaotic, close-quarters combat. Nero's newly formed First Adiutrix captured the eagle of the veteran Twenty-First Rapax before being enveloped. The tradition records forty thousand dead across the field. At Brixellum, with fresh forces intact, Otho chose calculated suicide to spare further Roman bloodshed—an act of disciplined dignity that both Tacitus and Plutarch judged his single heroic achievement.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Vitellius's victory proved ephemeral. The Balkan legions, having arrived too late to rescue Otho, refused to disband their grievance, while the Eastern establishment mobilized behind Titus Flavius Vespasianus. On 1 July in Alexandria, the prefect Tiberius Julius Alexander administered the imperial oath; Judaea and Syria followed within a fortnight. Licinius Mucianus's grand strategy envisioned seizing Egypt's grain fleet to starve Italy into submission. That deliberate schedule was wrecked by Antonius Primus, legate of the Seventh Galbiana. The year's solitary military genius, Primus bypassed imperial instructions, rushed the Danubian army across the Julian Alps at campaigning speed, and carried the war directly into northern Italy before the Vitellians could organize a defense.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 the night of 24–25 October, outside Cremona, the armies fought the ancient world's strangest and most terrible civil engagement. Eleven legions collided in pitch blackness along the Postumian Way, fighting without tactical cohesion by rumor, rallying cries, and passwords. Tacitus highlights the war's ultimate horror in an episode where a son stripped his slain father's armor. At dawn, the Third Gallica—stationed in Syria for decades—turned east to salute the rising sun according to Emesene custom. The Vitellians mistook the gesture for Mucianus's arriving reinforcements and collapsed into a rout. The aftermath was unmitigated atrocity: Cremona, a Latin colony nearly three centuries old, was methodically plundered, raped, and burned for four days by Roman troops.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war's climax reached the symbolic heart of the empire. In Rome, Vitellius repeatedly attempted to lay down the purple, only for his German bodyguard and the populace to bar the palace gates. Vespasian's brother, city prefect Flavius Sabinus, was driven with Flavian partisans onto the Capitoline hill. On 19 December, during the assault on the citadel, the Temple of Jupiter Optimus Maximus—standing since the Tarquins and preserved through centuries of foreign war—burned to the ground under Roman firebrands. Sabinus was butchered at the Gemonian stairs. The next day, Flavian columns stormed the city, annihilated the Praetorians at their camp, and dragged Vitellius to his death in the Forum.</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While Rome burned, the frontier cracked from within. Julius Civilis, a Romanized Batavian prince and veteran auxiliary officer, converted a Flavian-instigated diversion into a war of liberation. Eight elite Batavian cohorts defected from the imperial order of battle. At Castra Vetera, surviving Rhine legions endured a brutal winter siege, were plundered upon capitulation, and took the unprecedented step of swearing allegiance to an 'Empire of the Gauls' (imperium Galliarum). Two Roman eagles served a foreign flag—the greatest formal disgrace in military annals. It required Petillius Cerialis and nine legions to suppress the rising in 70, the surviving text of Tacitus's Histories famously severing mid-sentence on the broken bridge of the Nabalia.</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profoundest lesson of 69 was the sheer structural resilience of Augustus's creation. Four emperors were made and destroyed; three civil wars consumed Italy; the Capitol was reduced to ash; yet the empire did not disintegrate. When King Vologases offered forty thousand Parthian horse-archers to support Vespasian, the Flavian politely refused: Rome's arguments remained internal affairs. The Batavian rising, the outer limit of danger, was conducted by auxiliary soldiers trained by Rome, and put down by legionary columns within eighteen months. The lex de imperio Vespasiani ratified in bronze the constitutional reality: the monarchy was no longer an ideological pretense of republican magistrates, but an administrative, legal, and military absolute.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Vespasian and Domitian re-engineered the army to ensure 69 could never repeat. Mutinous legions were dissolved and their numbers permanently retired. Double-legion fortresses were forbidden, soldier deposit funds capped to prevent financing revolts, and auxiliary cohorts routinely deployed far from their homelands under Roman equestrian officers. The strategic pivot shifted eastward toward the Danube, establishing the fortified limes. Yet the fundamental systemic flaw was managed, not resolved. When Domitian was assassinated in September 96, Nerva averted civil war only by immediately adopting Trajan, commander of Upper Germany. The army's veto over the imperial succession was permanently conceded in advance, buying the golden age of Book VII by deferring the ultimate constitutional reckoning.</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TextBox 1"/>
          <p:cNvSpPr txBox="1"/>
          <p:nvPr/>
        </p:nvSpPr>
        <p:spPr>
          <a:xfrm>
            <a:off x="822960" y="640080"/>
            <a:ext cx="10515600" cy="457200"/>
          </a:xfrm>
          <a:prstGeom prst="rect">
            <a:avLst/>
          </a:prstGeom>
          <a:noFill/>
        </p:spPr>
        <p:txBody>
          <a:bodyPr wrap="square">
            <a:spAutoFit/>
          </a:bodyPr>
          <a:lstStyle/>
          <a:p>
            <a:pPr>
              <a:spcAft>
                <a:spcPts val="720"/>
              </a:spcAft>
            </a:pPr>
            <a:r>
              <a:rPr sz="1600" b="1" i="0">
                <a:solidFill>
                  <a:srgbClr val="8B1A1A"/>
                </a:solidFill>
                <a:latin typeface="Garamond"/>
              </a:rPr>
              <a:t>IMPERIUM ROMANUM</a:t>
            </a:r>
          </a:p>
        </p:txBody>
      </p:sp>
      <p:sp>
        <p:nvSpPr>
          <p:cNvPr id="3" name="TextBox 2"/>
          <p:cNvSpPr txBox="1"/>
          <p:nvPr/>
        </p:nvSpPr>
        <p:spPr>
          <a:xfrm>
            <a:off x="822960" y="2103120"/>
            <a:ext cx="10515600" cy="2011680"/>
          </a:xfrm>
          <a:prstGeom prst="rect">
            <a:avLst/>
          </a:prstGeom>
          <a:noFill/>
        </p:spPr>
        <p:txBody>
          <a:bodyPr wrap="square">
            <a:spAutoFit/>
          </a:bodyPr>
          <a:lstStyle/>
          <a:p>
            <a:pPr>
              <a:spcAft>
                <a:spcPts val="2160"/>
              </a:spcAft>
            </a:pPr>
            <a:r>
              <a:rPr sz="4800" b="1" i="0">
                <a:solidFill>
                  <a:srgbClr val="8B1A1A"/>
                </a:solidFill>
                <a:latin typeface="Garamond"/>
              </a:rPr>
              <a:t>69: The Stress Test</a:t>
            </a:r>
          </a:p>
        </p:txBody>
      </p:sp>
      <p:sp>
        <p:nvSpPr>
          <p:cNvPr id="4" name="TextBox 3"/>
          <p:cNvSpPr txBox="1"/>
          <p:nvPr/>
        </p:nvSpPr>
        <p:spPr>
          <a:xfrm>
            <a:off x="822960" y="4206240"/>
            <a:ext cx="10515600" cy="1097280"/>
          </a:xfrm>
          <a:prstGeom prst="rect">
            <a:avLst/>
          </a:prstGeom>
          <a:noFill/>
        </p:spPr>
        <p:txBody>
          <a:bodyPr wrap="square">
            <a:spAutoFit/>
          </a:bodyPr>
          <a:lstStyle/>
          <a:p>
            <a:pPr>
              <a:spcAft>
                <a:spcPts val="1080"/>
              </a:spcAft>
            </a:pPr>
            <a:r>
              <a:rPr sz="2400" b="0" i="1">
                <a:solidFill>
                  <a:srgbClr val="231D15"/>
                </a:solidFill>
                <a:latin typeface="Garamond"/>
              </a:rPr>
              <a:t>Institutional Resilience and Structural Failure in the Year of the Four Emperors</a:t>
            </a:r>
          </a:p>
        </p:txBody>
      </p:sp>
      <p:sp>
        <p:nvSpPr>
          <p:cNvPr id="5" name="TextBox 4"/>
          <p:cNvSpPr txBox="1"/>
          <p:nvPr/>
        </p:nvSpPr>
        <p:spPr>
          <a:xfrm>
            <a:off x="822960" y="6035040"/>
            <a:ext cx="10515600" cy="365760"/>
          </a:xfrm>
          <a:prstGeom prst="rect">
            <a:avLst/>
          </a:prstGeom>
          <a:noFill/>
        </p:spPr>
        <p:txBody>
          <a:bodyPr wrap="square">
            <a:spAutoFit/>
          </a:bodyPr>
          <a:lstStyle/>
          <a:p>
            <a:pPr>
              <a:spcAft>
                <a:spcPts val="540"/>
              </a:spcAft>
            </a:pPr>
            <a:r>
              <a:rPr sz="1200" b="0" i="0">
                <a:solidFill>
                  <a:srgbClr val="6B5B45"/>
                </a:solidFill>
                <a:latin typeface="Garamond"/>
              </a:rPr>
              <a:t>VI-S03</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Arcanum Imperii: The Exposed Structural Flaw</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Augustus solved republican warlordism by nationalizing military patronage into the Principate.</a:t>
            </a:r>
          </a:p>
          <a:p>
            <a:pPr>
              <a:spcAft>
                <a:spcPts val="990"/>
              </a:spcAft>
            </a:pPr>
            <a:r>
              <a:rPr sz="2200" b="0" i="0">
                <a:solidFill>
                  <a:srgbClr val="231D15"/>
                </a:solidFill>
                <a:latin typeface="Garamond"/>
              </a:rPr>
              <a:t>•  The fatal systemic ambiguity: the army discovered emperors could be made outside Rome.</a:t>
            </a:r>
          </a:p>
          <a:p>
            <a:pPr>
              <a:spcAft>
                <a:spcPts val="990"/>
              </a:spcAft>
            </a:pPr>
            <a:r>
              <a:rPr sz="2200" b="0" i="0">
                <a:solidFill>
                  <a:srgbClr val="231D15"/>
                </a:solidFill>
                <a:latin typeface="Garamond"/>
              </a:rPr>
              <a:t>•  With dynasty extinct, standing frontier army-groups operated as competitive corporate electorates.</a:t>
            </a:r>
          </a:p>
          <a:p>
            <a:pPr>
              <a:spcAft>
                <a:spcPts val="990"/>
              </a:spcAft>
            </a:pPr>
            <a:r>
              <a:rPr sz="2200" b="0" i="0">
                <a:solidFill>
                  <a:srgbClr val="231D15"/>
                </a:solidFill>
                <a:latin typeface="Garamond"/>
              </a:rPr>
              <a:t>•  The crisis was an eighteen-month stress test of the standing professional design.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THE YEAR OF THE FOUR EMPERORS, AD 68–69</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VI-S03 · 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Round One: The Julio-Claudian Collapse (AD 68)</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Vindex's Gallic rising mobilized provincial discontent in favor of Galba.</a:t>
            </a:r>
          </a:p>
          <a:p>
            <a:pPr>
              <a:spcAft>
                <a:spcPts val="990"/>
              </a:spcAft>
            </a:pPr>
            <a:r>
              <a:rPr sz="2200" b="0" i="0">
                <a:solidFill>
                  <a:srgbClr val="231D15"/>
                </a:solidFill>
                <a:latin typeface="Garamond"/>
              </a:rPr>
              <a:t>•  Verginius Rufus's Rhine legions crushed Vindex at Vesontio; 20,000 died (tradition's arithmetic).</a:t>
            </a:r>
          </a:p>
          <a:p>
            <a:pPr>
              <a:spcAft>
                <a:spcPts val="990"/>
              </a:spcAft>
            </a:pPr>
            <a:r>
              <a:rPr sz="2200" b="0" i="0">
                <a:solidFill>
                  <a:srgbClr val="231D15"/>
                </a:solidFill>
                <a:latin typeface="Garamond"/>
              </a:rPr>
              <a:t>•  Praetorians abandoned Nero for Galba's promised donative of 30,000 sesterces per man.</a:t>
            </a:r>
          </a:p>
          <a:p>
            <a:pPr>
              <a:spcAft>
                <a:spcPts val="990"/>
              </a:spcAft>
            </a:pPr>
            <a:r>
              <a:rPr sz="2200" b="0" i="0">
                <a:solidFill>
                  <a:srgbClr val="231D15"/>
                </a:solidFill>
                <a:latin typeface="Garamond"/>
              </a:rPr>
              <a:t>•  Nero's assisted suicide ended the Julio-Claudian dynasty without a succession mechanism.</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Autonomous civil-war coinage of AD 68 and early Galba SPQR types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VI-S03 · 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Round Two: Galba and the Price of Principle (AD 68–69)</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Galba governed by antique republican severity, alienating soldiers, fleet, and aristocracy.</a:t>
            </a:r>
          </a:p>
          <a:p>
            <a:pPr>
              <a:spcAft>
                <a:spcPts val="990"/>
              </a:spcAft>
            </a:pPr>
            <a:r>
              <a:rPr sz="2200" b="0" i="0">
                <a:solidFill>
                  <a:srgbClr val="231D15"/>
                </a:solidFill>
                <a:latin typeface="Garamond"/>
              </a:rPr>
              <a:t>•  Refused the purchased donative: 'I levy my soldiers, I do not buy them.'</a:t>
            </a:r>
          </a:p>
          <a:p>
            <a:pPr>
              <a:spcAft>
                <a:spcPts val="990"/>
              </a:spcAft>
            </a:pPr>
            <a:r>
              <a:rPr sz="2200" b="0" i="0">
                <a:solidFill>
                  <a:srgbClr val="231D15"/>
                </a:solidFill>
                <a:latin typeface="Garamond"/>
              </a:rPr>
              <a:t>•  Upper and Lower Rhine legions broke their oaths on New Year's Day 69.</a:t>
            </a:r>
          </a:p>
          <a:p>
            <a:pPr>
              <a:spcAft>
                <a:spcPts val="990"/>
              </a:spcAft>
            </a:pPr>
            <a:r>
              <a:rPr sz="2200" b="0" i="0">
                <a:solidFill>
                  <a:srgbClr val="231D15"/>
                </a:solidFill>
                <a:latin typeface="Garamond"/>
              </a:rPr>
              <a:t>•  Otho bought twenty-three Praetorian speculatores; Galba butchered at the Lacus Curtius.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Forum Romanum excavation plan, centering on the Lacus Curtius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VI-S03 · 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Mobilization of the Rhine (Winter AD 69)</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Lower German army proclaimed Aulus Vitellius emperor on 2 January 69.</a:t>
            </a:r>
          </a:p>
          <a:p>
            <a:pPr>
              <a:spcAft>
                <a:spcPts val="990"/>
              </a:spcAft>
            </a:pPr>
            <a:r>
              <a:rPr sz="2200" b="0" i="0">
                <a:solidFill>
                  <a:srgbClr val="231D15"/>
                </a:solidFill>
                <a:latin typeface="Garamond"/>
              </a:rPr>
              <a:t>•  Seventy thousand veterans mobilized into two converging Alpine invasion columns.</a:t>
            </a:r>
          </a:p>
          <a:p>
            <a:pPr>
              <a:spcAft>
                <a:spcPts val="990"/>
              </a:spcAft>
            </a:pPr>
            <a:r>
              <a:rPr sz="2200" b="0" i="0">
                <a:solidFill>
                  <a:srgbClr val="231D15"/>
                </a:solidFill>
                <a:latin typeface="Garamond"/>
              </a:rPr>
              <a:t>•  Caecina forced the Great St Bernard in snow; Valens advanced through Gaul.</a:t>
            </a:r>
          </a:p>
          <a:p>
            <a:pPr>
              <a:spcAft>
                <a:spcPts val="990"/>
              </a:spcAft>
            </a:pPr>
            <a:r>
              <a:rPr sz="2200" b="0" i="0">
                <a:solidFill>
                  <a:srgbClr val="231D15"/>
                </a:solidFill>
                <a:latin typeface="Garamond"/>
              </a:rPr>
              <a:t>•  The Rhine frontier stripped of its garrison to wage an Italian civil war.</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THE YEAR OF THE FOUR EMPERORS, AD 68–69 (detail of Alpine passes)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VI-S03 · 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First Cremona: Bedriacum and Otho's Exit (April AD 69)</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Otho rejected strategic delay despite the advice of Suetonius Paulinus.</a:t>
            </a:r>
          </a:p>
          <a:p>
            <a:pPr>
              <a:spcAft>
                <a:spcPts val="990"/>
              </a:spcAft>
            </a:pPr>
            <a:r>
              <a:rPr sz="2200" b="0" i="0">
                <a:solidFill>
                  <a:srgbClr val="231D15"/>
                </a:solidFill>
                <a:latin typeface="Garamond"/>
              </a:rPr>
              <a:t>•  First Battle of Bedriacum: savage soldier's clash in Po plain vineyards.</a:t>
            </a:r>
          </a:p>
          <a:p>
            <a:pPr>
              <a:spcAft>
                <a:spcPts val="990"/>
              </a:spcAft>
            </a:pPr>
            <a:r>
              <a:rPr sz="2200" b="0" i="0">
                <a:solidFill>
                  <a:srgbClr val="231D15"/>
                </a:solidFill>
                <a:latin typeface="Garamond"/>
              </a:rPr>
              <a:t>•  Forty thousand casualties recorded by the tradition's arithmetic; Othonians broken.</a:t>
            </a:r>
          </a:p>
          <a:p>
            <a:pPr>
              <a:spcAft>
                <a:spcPts val="990"/>
              </a:spcAft>
            </a:pPr>
            <a:r>
              <a:rPr sz="2200" b="0" i="0">
                <a:solidFill>
                  <a:srgbClr val="231D15"/>
                </a:solidFill>
                <a:latin typeface="Garamond"/>
              </a:rPr>
              <a:t>•  Otho committed suicide at Brixellum to halt civil slaughter, redeeming his life.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Plan of the Po Valley between Cremona and Bedriacum along the Via Postumia</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VI-S03 · 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Round Three: The Danubian-Eastern Convergence (July–October AD 69)</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Danubian legions maintained their grievance after arriving too late for Otho.</a:t>
            </a:r>
          </a:p>
          <a:p>
            <a:pPr>
              <a:spcAft>
                <a:spcPts val="990"/>
              </a:spcAft>
            </a:pPr>
            <a:r>
              <a:rPr sz="2200" b="0" i="0">
                <a:solidFill>
                  <a:srgbClr val="231D15"/>
                </a:solidFill>
                <a:latin typeface="Garamond"/>
              </a:rPr>
              <a:t>•  Tiberius Alexander administered Vespasian's oath in Alexandria on 1 July.</a:t>
            </a:r>
          </a:p>
          <a:p>
            <a:pPr>
              <a:spcAft>
                <a:spcPts val="990"/>
              </a:spcAft>
            </a:pPr>
            <a:r>
              <a:rPr sz="2200" b="0" i="0">
                <a:solidFill>
                  <a:srgbClr val="231D15"/>
                </a:solidFill>
                <a:latin typeface="Garamond"/>
              </a:rPr>
              <a:t>•  Mucianus planned an economic garrote by holding Egypt's grain fleet.</a:t>
            </a:r>
          </a:p>
          <a:p>
            <a:pPr>
              <a:spcAft>
                <a:spcPts val="990"/>
              </a:spcAft>
            </a:pPr>
            <a:r>
              <a:rPr sz="2200" b="0" i="0">
                <a:solidFill>
                  <a:srgbClr val="231D15"/>
                </a:solidFill>
                <a:latin typeface="Garamond"/>
              </a:rPr>
              <a:t>•  Antonius Primus accelerated the timeline, driving Balkan legions across the Alps.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Inscription fragment of the lex de imperio Vespasiani (CIL VI 930) and 69 coinages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VI-S03 · 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Second Cremona: The Fratricide in Darkness (24–25 October AD 69)</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Eleven legions engaged in continuous, confused combat along the Postumian Way.</a:t>
            </a:r>
          </a:p>
          <a:p>
            <a:pPr>
              <a:spcAft>
                <a:spcPts val="990"/>
              </a:spcAft>
            </a:pPr>
            <a:r>
              <a:rPr sz="2200" b="0" i="0">
                <a:solidFill>
                  <a:srgbClr val="231D15"/>
                </a:solidFill>
                <a:latin typeface="Garamond"/>
              </a:rPr>
              <a:t>•  Night action fought by voice and password; Tacitus records brother killing brother.</a:t>
            </a:r>
          </a:p>
          <a:p>
            <a:pPr>
              <a:spcAft>
                <a:spcPts val="990"/>
              </a:spcAft>
            </a:pPr>
            <a:r>
              <a:rPr sz="2200" b="0" i="0">
                <a:solidFill>
                  <a:srgbClr val="231D15"/>
                </a:solidFill>
                <a:latin typeface="Garamond"/>
              </a:rPr>
              <a:t>•  Third Gallica hailed dawn in the Syrian manner, routing the Vitellian line.</a:t>
            </a:r>
          </a:p>
          <a:p>
            <a:pPr>
              <a:spcAft>
                <a:spcPts val="990"/>
              </a:spcAft>
            </a:pPr>
            <a:r>
              <a:rPr sz="2200" b="0" i="0">
                <a:solidFill>
                  <a:srgbClr val="231D15"/>
                </a:solidFill>
                <a:latin typeface="Garamond"/>
              </a:rPr>
              <a:t>•  Cremona subjected to a catastrophic four-day sack by Roman legionaries.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The second battle of Cremona — the night action of 24–25 October, AD 69</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VI-S03 · 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Capitol in Ashes: The Fall of Vitellius (December AD 69)</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Vitellius attempted abdication, but German cohorts and Roman crowds refused.</a:t>
            </a:r>
          </a:p>
          <a:p>
            <a:pPr>
              <a:spcAft>
                <a:spcPts val="990"/>
              </a:spcAft>
            </a:pPr>
            <a:r>
              <a:rPr sz="2200" b="0" i="0">
                <a:solidFill>
                  <a:srgbClr val="231D15"/>
                </a:solidFill>
                <a:latin typeface="Garamond"/>
              </a:rPr>
              <a:t>•  Flavius Sabinus besieged on the Capitoline hill by Vitellian forces.</a:t>
            </a:r>
          </a:p>
          <a:p>
            <a:pPr>
              <a:spcAft>
                <a:spcPts val="990"/>
              </a:spcAft>
            </a:pPr>
            <a:r>
              <a:rPr sz="2200" b="0" i="0">
                <a:solidFill>
                  <a:srgbClr val="231D15"/>
                </a:solidFill>
                <a:latin typeface="Garamond"/>
              </a:rPr>
              <a:t>•  Temple of Jupiter Optimus Maximus consumed by fire set by Roman hands.</a:t>
            </a:r>
          </a:p>
          <a:p>
            <a:pPr>
              <a:spcAft>
                <a:spcPts val="990"/>
              </a:spcAft>
            </a:pPr>
            <a:r>
              <a:rPr sz="2200" b="0" i="0">
                <a:solidFill>
                  <a:srgbClr val="231D15"/>
                </a:solidFill>
                <a:latin typeface="Garamond"/>
              </a:rPr>
              <a:t>•  Vitellius dragged through the Forum, butchered at the Gemonian Stairs.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Cutaway plan of the Temple of Jupiter Optimus Maximus on the Capitoline</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VI-S03 · 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Auxiliary Mirror: The Batavian Revolt (AD 69–70)</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Julius Civilis weaponized auxiliary veterans and raised the lower Rhine.</a:t>
            </a:r>
          </a:p>
          <a:p>
            <a:pPr>
              <a:spcAft>
                <a:spcPts val="990"/>
              </a:spcAft>
            </a:pPr>
            <a:r>
              <a:rPr sz="2200" b="0" i="0">
                <a:solidFill>
                  <a:srgbClr val="231D15"/>
                </a:solidFill>
                <a:latin typeface="Garamond"/>
              </a:rPr>
              <a:t>•  Eight veteran Batavian cohorts defected; Roman field forces mauled.</a:t>
            </a:r>
          </a:p>
          <a:p>
            <a:pPr>
              <a:spcAft>
                <a:spcPts val="990"/>
              </a:spcAft>
            </a:pPr>
            <a:r>
              <a:rPr sz="2200" b="0" i="0">
                <a:solidFill>
                  <a:srgbClr val="231D15"/>
                </a:solidFill>
                <a:latin typeface="Garamond"/>
              </a:rPr>
              <a:t>•  Legions at Vetera starved, surrendered, and swore allegiance to the imperium Galliarum.</a:t>
            </a:r>
          </a:p>
          <a:p>
            <a:pPr>
              <a:spcAft>
                <a:spcPts val="990"/>
              </a:spcAft>
            </a:pPr>
            <a:r>
              <a:rPr sz="2200" b="0" i="0">
                <a:solidFill>
                  <a:srgbClr val="231D15"/>
                </a:solidFill>
                <a:latin typeface="Garamond"/>
              </a:rPr>
              <a:t>•  Petillius Cerialis restored the frontier; narrative breaks at the Nabalia bridge.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Operational map of the Lower Rhine Delta and Castra Vetera siege lines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VI-S03 · 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Institutional Durability: The Machine Survives Its Owners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Four emperors fell in eighteen months, but no external frontier collapsed.</a:t>
            </a:r>
          </a:p>
          <a:p>
            <a:pPr>
              <a:spcAft>
                <a:spcPts val="990"/>
              </a:spcAft>
            </a:pPr>
            <a:r>
              <a:rPr sz="2200" b="0" i="0">
                <a:solidFill>
                  <a:srgbClr val="231D15"/>
                </a:solidFill>
                <a:latin typeface="Garamond"/>
              </a:rPr>
              <a:t>•  Parthian offer of 40,000 horse-archers was firmly declined by Vespasian.</a:t>
            </a:r>
          </a:p>
          <a:p>
            <a:pPr>
              <a:spcAft>
                <a:spcPts val="990"/>
              </a:spcAft>
            </a:pPr>
            <a:r>
              <a:rPr sz="2200" b="0" i="0">
                <a:solidFill>
                  <a:srgbClr val="231D15"/>
                </a:solidFill>
                <a:latin typeface="Garamond"/>
              </a:rPr>
              <a:t>•  Rebellion was suppressed entirely within the Roman military establishment.</a:t>
            </a:r>
          </a:p>
          <a:p>
            <a:pPr>
              <a:spcAft>
                <a:spcPts val="990"/>
              </a:spcAft>
            </a:pPr>
            <a:r>
              <a:rPr sz="2200" b="0" i="0">
                <a:solidFill>
                  <a:srgbClr val="231D15"/>
                </a:solidFill>
                <a:latin typeface="Garamond"/>
              </a:rPr>
              <a:t>•  The lex de imperio Vespasiani codified pragmatic imperial powers in bronze.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Bronze tablet of the lex de imperio Vespasiani (CIL VI 930)</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VI-S03 · 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Deferred Constitutional Bill (AD 70–96 and Beyond)</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Flavian reforms systematically diluted native auxiliary units across distant provinces.</a:t>
            </a:r>
          </a:p>
          <a:p>
            <a:pPr>
              <a:spcAft>
                <a:spcPts val="990"/>
              </a:spcAft>
            </a:pPr>
            <a:r>
              <a:rPr sz="2200" b="0" i="0">
                <a:solidFill>
                  <a:srgbClr val="231D15"/>
                </a:solidFill>
                <a:latin typeface="Garamond"/>
              </a:rPr>
              <a:t>•  Double-legion bases abolished; soldier deposit banks strictly capped.</a:t>
            </a:r>
          </a:p>
          <a:p>
            <a:pPr>
              <a:spcAft>
                <a:spcPts val="990"/>
              </a:spcAft>
            </a:pPr>
            <a:r>
              <a:rPr sz="2200" b="0" i="0">
                <a:solidFill>
                  <a:srgbClr val="231D15"/>
                </a:solidFill>
                <a:latin typeface="Garamond"/>
              </a:rPr>
              <a:t>•  Center of strategic gravity migrated permanently from Rhine to Danube.</a:t>
            </a:r>
          </a:p>
          <a:p>
            <a:pPr>
              <a:spcAft>
                <a:spcPts val="990"/>
              </a:spcAft>
            </a:pPr>
            <a:r>
              <a:rPr sz="2200" b="0" i="0">
                <a:solidFill>
                  <a:srgbClr val="231D15"/>
                </a:solidFill>
                <a:latin typeface="Garamond"/>
              </a:rPr>
              <a:t>•  Nerva's adoption of Trajan in 96 conceded the army's structural veto.</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Frontispiece for Book VI — Flavian limes watchtower on the Rhine, c. AD 90</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VI-S03 · 11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