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Publius Quinctilius Varus arrived on the Rhine not as an inept caricature, but as a seasoned consular administrator sent to turn conquest into regular revenue. Across the summer of AD 9, he dispersed his three legions on escort and tax duties, blind to the conspiracy forming inside his staff. Its architect, Arminius, was Rome’s premier creation: a Cheruscan nobleman trained in the Roman auxiliary cohorts, granted equestrian rank, and seated at Varus's table. The warning delivered by Segestes over dinner was brushed aside. Varus weighed a domestic tribal feud against his judgment of men, leading his army into a trap prepared by its own auxiliary graduates.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literary transmission of the disaster is defined by the catastrophic loss of the contemporary record. The detailed twenty-volume history of the German wars by the elder Pliny—who served on the frontier—is gone. We are left with Velleius Paterculus, an eyewitness cavalry officer writing sycophantic court history (Grade A observation, Grade D independence), who reduced the catastrophe to Varus's personal folly. Only Cassius Dio, writing two centuries later from lost intermediary strata, preserved the four-day operational sequence. The later rhetorical epitomes flattened this running engagement into a single surprise attack in a dark wood, warping historical memory until archaeology intervened.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late September AD 9, Varus turned off his planned march toward winter quarters to suppress a localized revolt arranged by Arminius. The Roman column unwound into a ten-mile snake of heavy infantry, cavalry, wagons, women, children, and civilian clerks through waterlogged forest tracks. Arminius rode ahead, ostensibly to muster allied levies, but instead triggered the encirclement. Day one was marked by soaked shields, snapped bowstrings, and sudden flank attacks, ending in a textbook entrenched camp. By day two, running combats forced the Romans to burn their heavy baggage. Discipline eroded as the column struggled blindly through torrential autumn storms toward the bogs.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Topography became the executioner. At Kalkriese, the northern foothills of the Wiehengebirge drop down to meet the edge of the great northern bogs, constricting the corridor of march to a choke point barely one hundred paces wide. Denied room to deploy into legionary cohorts or form maniples, the remnants of the three legions were squeezed into a linear file along the base of the hill. The Germans held the dry, wooded ridge above, controlling the high ground and the timber cover. The legions faced an enemy they could neither flank nor charge effectively, channeled forward into prepared killing zones under unrelenting rain.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Kalkriese's definitive archaeological discovery was an artificial field fortification: a 400-meter-long rampart of turf, sand, and limestone blocks hugging the base of the Kalkriese Berg. Built with sophisticated sod-facing, drainage channels, and sally ports for sudden barbarian thrusts, it was an auxiliary fortification constructed by men Rome had trained. The third and fourth days broke against this wall. The trapped Roman vanguard was forced to assault uphill through a narrow ditch against javelin volleys. Archaeological excavation found the collapsed turf face directly overlying Roman catapult bolts and spearpoints, physical proof of desperate Roman assaults failing against Roman-taught field engineering.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soil at Kalkriese preserves an absolute chronological seal. More than three thousand coins excavated across the corridor end abruptly in AD 9; not a single later imperial coin disrupts the destruction horizon. Crucially, bronze asses bear the specific countermarks of Varus (VAR) and the destroyed units. Alongside coins lie the forensic remains of butchery: iron catapult bolts, bent spearheads, scale and mail armor fragments torn off by plunderers, and medical scalpels. The most haunting find remains the silvered iron face-mask of an auxiliary cavalry officer, ripped from its helmet and trodden into the sod—the luxury of imperial service ground into peat.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tragedy of Varus’s army was not merely the loss of soldiers, but the destruction of a mobile community. Excavators uncovered complete mule skeletons lying in harness beneath fallen baggage. In one bronze neck-bell, researchers discovered preserved oat-straw deliberately jammed inside the clapper—a silent, desperate bid by a muleteer to muffle noise during the final night breakout attempt through the marsh. Mingled with horses, mules, and weapons are the silver hairpins, bone combs, and mirrors of Roman women. The non-combatants, traveling with the provincial administration, were caught in the bog-side slaughter when the armed screen collapsed under assault.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Varus took his own life on the fourth day, he followed Cannae's tradition rather than Carrhae’s dishonor. Surviving officers died on their blades or faced sacrificial slaughter in sacred groves, where heads were nailed to trees and tribunes burned in wicker pits. The casualties, reconstructed from establishment figures rather than body counts, reached between fifteen and twenty thousand men. Six years later, Germanicus’s army discovered mounds of bleaching bones, which Kalkriese’s mass-burial bone pits corroborate. Rome took the unprecedented step of expunging the numbers XVII, XVIII, and XIX from its army list forever—an enduring mark of administrative mourning.</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confrontation between text and spade at Kalkriese represents a triumph of material history over literary rhetoric. For centuries, secondary Roman epitomators like Florus persuaded historians that Varus was simply ambushed during a stroll through dense wilderness. The archaeology forcefully overrules this myth. The distribution of metal finds across kilometers, the presence of multiple temporary camps, and above all the turf rampart prove Cassius Dio’s multi-day operational account. Kalkriese was not an untamed forest swallowing helpless men; it was an engineered bottleneck where a sophisticated, Roman-trained German leadership turned geography, weather, and fieldworks into an inescapable meat-grinder.</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over a century, nineteenth-century romanticism anchored Arminius’s victory at the Grotenburg ridge near Detmold, crowning it with a colossal monument to German national identity. In 1987, amateur metal detecting by British officer Tony Clunn and subsequent systematic excavations by Rost and Wilbers-Rost relocated the battle seventy kilometers northwest to Kalkriese. The spade demolished nationalist mythology, replacing it with the grim reality of an organized massacre along a muddy ditch. The ground confirmed the empire’s deepest turning point: Rome gave up the Elbe, retreated to the Rhine, and established the boundary that divided continental Europe for four hundred years.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Anatomy of a Disaster: Teutoburg</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Forensic Analysis of the Varian Catastrophe (AD 9)</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VI-S02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Governor and the Apprentice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Varus administered trans-Rhenane Germany as an ordinary tax-paying province.</a:t>
            </a:r>
          </a:p>
          <a:p>
            <a:pPr>
              <a:spcAft>
                <a:spcPts val="990"/>
              </a:spcAft>
            </a:pPr>
            <a:r>
              <a:rPr sz="2200" b="0" i="0">
                <a:solidFill>
                  <a:srgbClr val="231D15"/>
                </a:solidFill>
                <a:latin typeface="Garamond"/>
              </a:rPr>
              <a:t>•  Assizes were held east of the Weser as though in Umbria.</a:t>
            </a:r>
          </a:p>
          <a:p>
            <a:pPr>
              <a:spcAft>
                <a:spcPts val="990"/>
              </a:spcAft>
            </a:pPr>
            <a:r>
              <a:rPr sz="2200" b="0" i="0">
                <a:solidFill>
                  <a:srgbClr val="231D15"/>
                </a:solidFill>
                <a:latin typeface="Garamond"/>
              </a:rPr>
              <a:t>•  Arminius was an auxiliary officer, equestrian, and client-system graduate.</a:t>
            </a:r>
          </a:p>
          <a:p>
            <a:pPr>
              <a:spcAft>
                <a:spcPts val="990"/>
              </a:spcAft>
            </a:pPr>
            <a:r>
              <a:rPr sz="2200" b="0" i="0">
                <a:solidFill>
                  <a:srgbClr val="231D15"/>
                </a:solidFill>
                <a:latin typeface="Garamond"/>
              </a:rPr>
              <a:t>•  Warnings from loyal Cheruscan Segestes were dismissed as personal malice.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AUGUSTAN NORTH, 12 BC–AD 6' showing trans-Rhenane occupation and the Lippe fort-chain.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VI-S02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Textual Tradition: Dio and the Lost Decades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Eyewitness accounts are entirely lost; the elder Pliny's German history vanished.</a:t>
            </a:r>
          </a:p>
          <a:p>
            <a:pPr>
              <a:spcAft>
                <a:spcPts val="990"/>
              </a:spcAft>
            </a:pPr>
            <a:r>
              <a:rPr sz="2200" b="0" i="0">
                <a:solidFill>
                  <a:srgbClr val="231D15"/>
                </a:solidFill>
                <a:latin typeface="Garamond"/>
              </a:rPr>
              <a:t>•  Velleius Paterculus offers contemporary courtier judgment blaming Varus's incompetence (Grade D).</a:t>
            </a:r>
          </a:p>
          <a:p>
            <a:pPr>
              <a:spcAft>
                <a:spcPts val="990"/>
              </a:spcAft>
            </a:pPr>
            <a:r>
              <a:rPr sz="2200" b="0" i="0">
                <a:solidFill>
                  <a:srgbClr val="231D15"/>
                </a:solidFill>
                <a:latin typeface="Garamond"/>
              </a:rPr>
              <a:t>•  Cassius Dio provides the only coherent multi-day operational narrative (Grade B).</a:t>
            </a:r>
          </a:p>
          <a:p>
            <a:pPr>
              <a:spcAft>
                <a:spcPts val="990"/>
              </a:spcAft>
            </a:pPr>
            <a:r>
              <a:rPr sz="2200" b="0" i="0">
                <a:solidFill>
                  <a:srgbClr val="231D15"/>
                </a:solidFill>
                <a:latin typeface="Garamond"/>
              </a:rPr>
              <a:t>•  Epitomators Florus and Orosius reduce four days of maneuvering to single-ambush rhetoric.</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Diagram of textual transmission: Lost Pliny (Bella Germaniae) branching to Tacitus's retrospective and Cassius Dio's running fight.</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VI-S02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Four-Day Running March</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Column stretched ten miles with troops, families, baggage, and courts.</a:t>
            </a:r>
          </a:p>
          <a:p>
            <a:pPr>
              <a:spcAft>
                <a:spcPts val="990"/>
              </a:spcAft>
            </a:pPr>
            <a:r>
              <a:rPr sz="2200" b="0" i="0">
                <a:solidFill>
                  <a:srgbClr val="231D15"/>
                </a:solidFill>
                <a:latin typeface="Garamond"/>
              </a:rPr>
              <a:t>•  Arminius detached his auxiliaries under pretext of gathering allied contingents.</a:t>
            </a:r>
          </a:p>
          <a:p>
            <a:pPr>
              <a:spcAft>
                <a:spcPts val="990"/>
              </a:spcAft>
            </a:pPr>
            <a:r>
              <a:rPr sz="2200" b="0" i="0">
                <a:solidFill>
                  <a:srgbClr val="231D15"/>
                </a:solidFill>
                <a:latin typeface="Garamond"/>
              </a:rPr>
              <a:t>•  Day one saw felled trees, torrential rain, and an entrenched camp.</a:t>
            </a:r>
          </a:p>
          <a:p>
            <a:pPr>
              <a:spcAft>
                <a:spcPts val="990"/>
              </a:spcAft>
            </a:pPr>
            <a:r>
              <a:rPr sz="2200" b="0" i="0">
                <a:solidFill>
                  <a:srgbClr val="231D15"/>
                </a:solidFill>
                <a:latin typeface="Garamond"/>
              </a:rPr>
              <a:t>•  Day two brought running skirmishes, heavy losses, and burned transport wagons.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Panel I ('THE COLUMN TURNS') and Panel II ('THE RUNNING FIGHT').</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VI-S02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Kalkriese: The Geometry of the Bottleneck</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Kalkriese corridor pinches between wooded Wiehen slopes and impassable peat bog.</a:t>
            </a:r>
          </a:p>
          <a:p>
            <a:pPr>
              <a:spcAft>
                <a:spcPts val="990"/>
              </a:spcAft>
            </a:pPr>
            <a:r>
              <a:rPr sz="2200" b="0" i="0">
                <a:solidFill>
                  <a:srgbClr val="231D15"/>
                </a:solidFill>
                <a:latin typeface="Garamond"/>
              </a:rPr>
              <a:t>•  Passage narrows to barely a hundred yards of usable ground.</a:t>
            </a:r>
          </a:p>
          <a:p>
            <a:pPr>
              <a:spcAft>
                <a:spcPts val="990"/>
              </a:spcAft>
            </a:pPr>
            <a:r>
              <a:rPr sz="2200" b="0" i="0">
                <a:solidFill>
                  <a:srgbClr val="231D15"/>
                </a:solidFill>
                <a:latin typeface="Garamond"/>
              </a:rPr>
              <a:t>•  German positions occupied the crest, holding dry ground and initiative.</a:t>
            </a:r>
          </a:p>
          <a:p>
            <a:pPr>
              <a:spcAft>
                <a:spcPts val="990"/>
              </a:spcAft>
            </a:pPr>
            <a:r>
              <a:rPr sz="2200" b="0" i="0">
                <a:solidFill>
                  <a:srgbClr val="231D15"/>
                </a:solidFill>
                <a:latin typeface="Garamond"/>
              </a:rPr>
              <a:t>•  Terrain denied Roman heavy infantry room to deploy formal battle order.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Panel III ('THE DEFILE'), highlighting slope hachure, bog stipple, and the compressed Roman column.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VI-S02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Rampart: Roman Engineering in Rebel Hands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Excavation revealed a 400-meter turf-and-sand wall running along slope foot.</a:t>
            </a:r>
          </a:p>
          <a:p>
            <a:pPr>
              <a:spcAft>
                <a:spcPts val="990"/>
              </a:spcAft>
            </a:pPr>
            <a:r>
              <a:rPr sz="2200" b="0" i="0">
                <a:solidFill>
                  <a:srgbClr val="231D15"/>
                </a:solidFill>
                <a:latin typeface="Garamond"/>
              </a:rPr>
              <a:t>•  Sod-faced fortification featured revetments, drain channels, and interior sally gaps.</a:t>
            </a:r>
          </a:p>
          <a:p>
            <a:pPr>
              <a:spcAft>
                <a:spcPts val="990"/>
              </a:spcAft>
            </a:pPr>
            <a:r>
              <a:rPr sz="2200" b="0" i="0">
                <a:solidFill>
                  <a:srgbClr val="231D15"/>
                </a:solidFill>
                <a:latin typeface="Garamond"/>
              </a:rPr>
              <a:t>•  Construction technique demonstrates auxiliary training applied against Roman lines.</a:t>
            </a:r>
          </a:p>
          <a:p>
            <a:pPr>
              <a:spcAft>
                <a:spcPts val="990"/>
              </a:spcAft>
            </a:pPr>
            <a:r>
              <a:rPr sz="2200" b="0" i="0">
                <a:solidFill>
                  <a:srgbClr val="231D15"/>
                </a:solidFill>
                <a:latin typeface="Garamond"/>
              </a:rPr>
              <a:t>•  Roman counter-assaults shattered against the wall; collapsed rampart covers Roman ordnance.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Archaeological section drawing of the excavated Kalkriese turf rampart, showing sod face, drainage traces, and collapsed destruction layer.</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VI-S02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Sealed Layer: Forensic Evidence of AD 9</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Sealed coin horizon terminates precisely in AD 9 with countermarked bronze.</a:t>
            </a:r>
          </a:p>
          <a:p>
            <a:pPr>
              <a:spcAft>
                <a:spcPts val="990"/>
              </a:spcAft>
            </a:pPr>
            <a:r>
              <a:rPr sz="2200" b="0" i="0">
                <a:solidFill>
                  <a:srgbClr val="231D15"/>
                </a:solidFill>
                <a:latin typeface="Garamond"/>
              </a:rPr>
              <a:t>•  Legionary countermarks confirm presence of legions XVII, XVIII, and XIX.</a:t>
            </a:r>
          </a:p>
          <a:p>
            <a:pPr>
              <a:spcAft>
                <a:spcPts val="990"/>
              </a:spcAft>
            </a:pPr>
            <a:r>
              <a:rPr sz="2200" b="0" i="0">
                <a:solidFill>
                  <a:srgbClr val="231D15"/>
                </a:solidFill>
                <a:latin typeface="Garamond"/>
              </a:rPr>
              <a:t>•  Scattered artillery bolts, javelin heads, and armor fittings litter the pass.</a:t>
            </a:r>
          </a:p>
          <a:p>
            <a:pPr>
              <a:spcAft>
                <a:spcPts val="990"/>
              </a:spcAft>
            </a:pPr>
            <a:r>
              <a:rPr sz="2200" b="0" i="0">
                <a:solidFill>
                  <a:srgbClr val="231D15"/>
                </a:solidFill>
                <a:latin typeface="Garamond"/>
              </a:rPr>
              <a:t>•  An officer's silvered iron parade-mask was torn and discarded in the sand.</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Archaeological plate: Recovered Kalkriese artifacts, including the silvered cavalry parade mask, countermarked coins (VAR), and catapult bolts.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VI-S02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Muffled Bell: The Non-Combatants' Tragedy</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Excavation recovered mule skeletons intact in their draft harnesses.</a:t>
            </a:r>
          </a:p>
          <a:p>
            <a:pPr>
              <a:spcAft>
                <a:spcPts val="990"/>
              </a:spcAft>
            </a:pPr>
            <a:r>
              <a:rPr sz="2200" b="0" i="0">
                <a:solidFill>
                  <a:srgbClr val="231D15"/>
                </a:solidFill>
                <a:latin typeface="Garamond"/>
              </a:rPr>
              <a:t>•  A bronze harness bell was found stuffed with dry straw.</a:t>
            </a:r>
          </a:p>
          <a:p>
            <a:pPr>
              <a:spcAft>
                <a:spcPts val="990"/>
              </a:spcAft>
            </a:pPr>
            <a:r>
              <a:rPr sz="2200" b="0" i="0">
                <a:solidFill>
                  <a:srgbClr val="231D15"/>
                </a:solidFill>
                <a:latin typeface="Garamond"/>
              </a:rPr>
              <a:t>•  Straw muffling confirms a desperate, silent night attempt to slip away.</a:t>
            </a:r>
          </a:p>
          <a:p>
            <a:pPr>
              <a:spcAft>
                <a:spcPts val="990"/>
              </a:spcAft>
            </a:pPr>
            <a:r>
              <a:rPr sz="2200" b="0" i="0">
                <a:solidFill>
                  <a:srgbClr val="231D15"/>
                </a:solidFill>
                <a:latin typeface="Garamond"/>
              </a:rPr>
              <a:t>•  Women's hairpins and domestic gear confirm civilian massacre in the train.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Excavation photography: Mule skeleton in situ with harness gear and the straw-plugged bronze neck-bell.</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VI-S02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Erased Numbers: XVII, XVIII, XIX</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Varus fell on his sword; senior officers committed suicide or were butchered.</a:t>
            </a:r>
          </a:p>
          <a:p>
            <a:pPr>
              <a:spcAft>
                <a:spcPts val="990"/>
              </a:spcAft>
            </a:pPr>
            <a:r>
              <a:rPr sz="2200" b="0" i="0">
                <a:solidFill>
                  <a:srgbClr val="231D15"/>
                </a:solidFill>
                <a:latin typeface="Garamond"/>
              </a:rPr>
              <a:t>•  Casualties totaled 15,000–20,000 men by standard establishment arithmetic.</a:t>
            </a:r>
          </a:p>
          <a:p>
            <a:pPr>
              <a:spcAft>
                <a:spcPts val="990"/>
              </a:spcAft>
            </a:pPr>
            <a:r>
              <a:rPr sz="2200" b="0" i="0">
                <a:solidFill>
                  <a:srgbClr val="231D15"/>
                </a:solidFill>
                <a:latin typeface="Garamond"/>
              </a:rPr>
              <a:t>•  Human bone pits match Germanicus’s AD 15 funerary visit described by Tacitus.</a:t>
            </a:r>
          </a:p>
          <a:p>
            <a:pPr>
              <a:spcAft>
                <a:spcPts val="990"/>
              </a:spcAft>
            </a:pPr>
            <a:r>
              <a:rPr sz="2200" b="0" i="0">
                <a:solidFill>
                  <a:srgbClr val="231D15"/>
                </a:solidFill>
                <a:latin typeface="Garamond"/>
              </a:rPr>
              <a:t>•  Legion numbers XVII, XVIII, and XIX were never re-raised in imperial history.</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Kalkriese defile, fourth day — September, AD 9' (the sod rampart, mud-fouled legionaries, and baggage train wreckage).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VI-S02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Where Ground and Stylus Collide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Archaeology overrules literary epitomators: Kalkriese was a running fight, not one ambush.</a:t>
            </a:r>
          </a:p>
          <a:p>
            <a:pPr>
              <a:spcAft>
                <a:spcPts val="990"/>
              </a:spcAft>
            </a:pPr>
            <a:r>
              <a:rPr sz="2200" b="0" i="0">
                <a:solidFill>
                  <a:srgbClr val="231D15"/>
                </a:solidFill>
                <a:latin typeface="Garamond"/>
              </a:rPr>
              <a:t>•  Find distributions validate Dio’s multi-day narrative of cumulative collapse.</a:t>
            </a:r>
          </a:p>
          <a:p>
            <a:pPr>
              <a:spcAft>
                <a:spcPts val="990"/>
              </a:spcAft>
            </a:pPr>
            <a:r>
              <a:rPr sz="2200" b="0" i="0">
                <a:solidFill>
                  <a:srgbClr val="231D15"/>
                </a:solidFill>
                <a:latin typeface="Garamond"/>
              </a:rPr>
              <a:t>•  Physical rampart proves German preparation, refuting tales of spontaneous tribal fury.</a:t>
            </a:r>
          </a:p>
          <a:p>
            <a:pPr>
              <a:spcAft>
                <a:spcPts val="990"/>
              </a:spcAft>
            </a:pPr>
            <a:r>
              <a:rPr sz="2200" b="0" i="0">
                <a:solidFill>
                  <a:srgbClr val="231D15"/>
                </a:solidFill>
                <a:latin typeface="Garamond"/>
              </a:rPr>
              <a:t>•  The battlefield was a manufactured killing corridor, not an trackless primeval wild.</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Comparative schematic: Florus’s single-ambush motif set against the multi-kilometer Kalkriese artifact scatter and Dio's tactical diary.</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VI-S02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Relocation of a Myth</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19th-century German nationalism located the battle near Detmold's colossal monument.</a:t>
            </a:r>
          </a:p>
          <a:p>
            <a:pPr>
              <a:spcAft>
                <a:spcPts val="990"/>
              </a:spcAft>
            </a:pPr>
            <a:r>
              <a:rPr sz="2200" b="0" i="0">
                <a:solidFill>
                  <a:srgbClr val="231D15"/>
                </a:solidFill>
                <a:latin typeface="Garamond"/>
              </a:rPr>
              <a:t>•  Major Tony Clunn’s 1987 metal-detector finds localized the true action at Kalkriese.</a:t>
            </a:r>
          </a:p>
          <a:p>
            <a:pPr>
              <a:spcAft>
                <a:spcPts val="990"/>
              </a:spcAft>
            </a:pPr>
            <a:r>
              <a:rPr sz="2200" b="0" i="0">
                <a:solidFill>
                  <a:srgbClr val="231D15"/>
                </a:solidFill>
                <a:latin typeface="Garamond"/>
              </a:rPr>
              <a:t>•  Excavation stripped the romantic varnish, revealing cold forensic butchery.</a:t>
            </a:r>
          </a:p>
          <a:p>
            <a:pPr>
              <a:spcAft>
                <a:spcPts val="990"/>
              </a:spcAft>
            </a:pPr>
            <a:r>
              <a:rPr sz="2200" b="0" i="0">
                <a:solidFill>
                  <a:srgbClr val="231D15"/>
                </a:solidFill>
                <a:latin typeface="Garamond"/>
              </a:rPr>
              <a:t>•  The Rhine was permanently certified as the frontier of imperial Europe.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Map overlay: The traditional site at Detmold (Hermannsdenkmal) contrasted with the confirmed forensic corridor at Kalkriese, 70 km northwest.</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VI-S02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