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Augustan settlement dismantled the fatal dynamic of the late Republic: private armies loyal to warlords who extorted land and silver from the Senate. Augustus nationalized the patronage. By funding the aerarium militare from dedicated inheritance and auction taxes in AD 6, the princeps ensured the state paid the soldier's discharge bounty directly. The legionary swore an oath to the emperor by name, while non-citizen auxiliaries earned Roman citizenship via discharge diplomas. This standing professional army was designed to be permanent, self-funding, and dynasty-bound, but stationed nine cohorts of Praetorians in Italy—a central guard that would ultimately hold the purple hostage.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the Principate, Roman warfare ceased to be an aristocratic campaign for triumphs and became a permanent garrison system. Augustus established a standing force of twenty-eight legions, which shrank to twenty-five after AD 9 before creeping back toward thirty under the Flavians. Across this century, the empire's strategic center of gravity steadily migrated from the eight legions guarding the Rhine toward the fortified Danubian middle river. Frontiers ceased to be directions of march and hardened into physical architecture: engineered military roads, stone-revetted forts, intervisible signal towers, and riverine flotillas designed to regulate, tax, and police the barbarian exterior.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Augustan advance to the Elbe collided in AD 6 with Maroboduus's organized Marcomannic kingdom in Bohemia. Just as Tiberius launched a massive twelve-legion converging pincer, Illyricum exploded in the Bellum Batonianum. Auxiliaries trained by Rome rebelled against Roman taxation and levies. For three grueling years, Tiberius waged an unglamorous war of attrition across the karst, methodically starving mountain valleys and disassembling tribal coalitions. Dio preserves the Daesitiate leader Bato's indictment of Roman provincial governance: Rome sent wolves instead of shepherds. The Illyrian emergency demonstrated that the standing army could survive a strategic worst-case, but it permanently derailed the conquest of Bohemia.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September AD 9, Publius Quinctilius Varus led three legions into the Kalkriese defile. His subordinate, the auxiliary officer Arminius, was an equestrian Roman citizen who turned Roman tactical doctrine against its masters. Over four days of running combat in torrential rain, seventeen to twenty thousand Roman soldiers were destroyed against an engineered turf rampart. Excavations at Kalkriese corroborate Dio’s operational narrative with terrible clarity: sealed coin horizons of AD 9, severed mule bells, surgical kits, and catapult bolts. The loss of legions XVII, XVIII, and XIX forced Augustus to abandon the trans-Rhenane province, yet it proved a strategic correction rather than systemic collapse.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AD 14 and 16, Germanicus led punitive expeditions across the Rhine to expiate the Varian disgrace, recovering two lost eagles and burying the bleaching bones at Kalkriese. Despite tactical victories at Idistaviso and the Angrivarian Wall, equinoctial storms devastated the Roman return fleet, emphasizing the prohibitive logistical cost of northern campaigns. Tiberius recalled his nephew, concluding that Rome’s strategic boundary should remain at the Rhine. Leaving the Germanic tribes to exhaust themselves in civil war—as Arminius and Maroboduus soon did—ratified Augustus’s consilium coercendi: the counsel to keep the empire within its natural bounds. Germany would be raided and punished, but never formally governed.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Claudius invaded Britain in AD 43 because an emperor elevated by the Praetorians required military glory to validate his reign. Four legions advanced methodically, reducing hillforts and establishing the Fosse Way as an initial frontier line. When Caratacus shifted resistance into the Welsh mountains, Rome answered with fort grids and strategic road building. Following Caratacus's capture, Claudius pardoned him in a staged display of imperial clemency. The province’s real integration, however, was negotiated by administrators like the procurator Classicianus, whose surviving London tombstone proves that provincial stability was achieved not by Paulinus's scorched-earth vengeance, but by the cold fiscal logic of the ledger.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Boudica’s rebellion in AD 60 demonstrated the explosive cost of unchecked procuratorial rapacity. The Iceni and Trinovantes incinerated Camulodunum, Londinium, and Verulamium, leaving an archaeological burnt horizon that seals the catastrophe under three modern cities. Dio’s casualty figures and atrocity stories belong to tradition’s unverified rhetoric, but Paulinus's defile victory halted the province's loss through disciplined, textbook legionary violence. Tacitus captured the moral reality of this frontier expansion by placing the greatest anti-imperial speech of antiquity into the mouth of the Caledonian leader Calgacus at Mons Graupius. His verdict—that Rome creates a desert and calls it peace—remains the eternal conscience of the conqueror.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Great Jewish Revolt erupted in 66 out of religious friction, auxiliary pogroms, and the extortion of Roman procurators. After Cestius Gallus lost the Twelfth Legion’s artillery at Beth-Horon, Vespasian and Titus systematically reduced Galilee and the Judean countryside. In 70, Titus ringed Jerusalem with a five-mile circumvallation wall, weaponizing festival-induced famine against a city fractured by internal factional warfare. The Temple burned in August 70, Herod's metropolis was razed, and the Tenth Fretensis garrisoned the ruins. Masada held until 73 or 74, when Flavius Silva’s circumvallation and siege ramp forced the defenders' mass suicide—leaving the Flavian dynasty to monetize the devastation through the fiscus Judaicus.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Flavius Josephus represents the ancient world's supreme historiographical anomaly: a defeated rebel commander writing the official history of his nation's destruction inside the victor's household. Captured at Jotapata after manipulating suicide lots, Josephus saved his life by prophesying Vespasian’s elevation. In Rome, writing under imperial patronage, his Bellum Judaicum carries Grade A eyewitness authority for topography and siege mechanics, fully corroborated by archaeology at Jerusalem and Masada. Yet his political narrative requires rigorous audit. Josephus deliberately blames the catastrophe on radical brigands while exonerating Titus from the burning of the Temple, and his casualty claims of 1.1 million dead represent unverified rhetorical arithmetic.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Nero’s suicide in June 68 revealed Tacitus’s famous arcanum imperii: the secret of empire, that an emperor could be made elsewhere than at Rome. Galba alienated the legions by refusing donatives; Otho purchased the Praetorians with coin; Vitellius was marched into Italy by the Rhine army. The civil war of 69 saw Roman legions slaughtering each other across the vineyards of Cremona. In the second battle of Cremona, eleven legions collided in total night, mistaking a sunrise salute to the Syrian sun for arriving reinforcements. The conflict culminated in the burning of the Capitoline temple of Jupiter Optimus Maximus—Rome destroyed from within by its own garrison.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Roman legions burned the Capitol in 69, the auxiliary system suffered a near-fatal inversion on the Rhine. Julius Civilis, an equestrian Batavian prince, led eight veteran auxiliary cohorts into open revolt, drawing the frontier tribes behind him. At Vetera, starving Roman legions surrendered, endured massacre, and swore a treasonous oath of allegiance to an imperium Galliarum—marching under rebel banners in the army's deepest recorded disgrace. Petillius Cerialis restored the border in 70, offering the Gallic tribes the stark political realism composed by Tacitus: the Roman peace was imperfect and taxed, but its absence meant ceaseless tribal butchery and barbarian invasion.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Flavian emperors repaired the military operating system by systematically eliminating the vulnerabilities exposed in 69. Four legions tainted by surrender or treason were cashiered and their numbers permanently deleted. Auxilia were denationalized, recruited away from their native regions, and placed under Roman equestrian prefects. Domitian instituted the first legionary pay raise in 130 years, raising annual pay to four hundred sesterces, while outlawing double legionary fortresses and capping soldiers' camp-bank savings. Along the Rhine and Danube, Domitian converted military zones into formal provinces, constructing the watchtowers and palisades of the Upper German limes to build a permanent, engineered barrier against tribal infiltration.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AD 96, the standing army had evolved into an unprecedented machine of world-state stability. With roughly three hundred thousand soldiers holding an empire of sixty million, Rome governed primarily through consent, administrative habit, and the absolute certainty of military retribution. The strategic center of gravity had shifted irreversibly toward the Danube frontier. Domitian’s murder in September 96 prompted the childless Nerva to adopt Trajan, the Rhine army's formidable commander, formally institutionalizing the frontier army’s veto over the succession. Meanwhile, the wooden tablets of Vindolanda reveal the daily reality of this frontier system: not heroic myth, but beer requisitions, strength reports, and birthday invitations.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Standing Army OS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Operations, Crises, and Institutional Evolution of the Early Principate (30 BC–AD 96)</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Augustan Settlement: Nationalizing the Patronage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Augustus solved the Republic’s fatal flaw by becoming the sole patron of every legion.</a:t>
            </a:r>
          </a:p>
          <a:p>
            <a:pPr>
              <a:spcAft>
                <a:spcPts val="990"/>
              </a:spcAft>
            </a:pPr>
            <a:r>
              <a:rPr sz="2200" b="0" i="0">
                <a:solidFill>
                  <a:srgbClr val="231D15"/>
                </a:solidFill>
                <a:latin typeface="Garamond"/>
              </a:rPr>
              <a:t>•  The standing establishment set twenty-eight legions alongside equal auxiliary cohorts granting citizenship upon discharge.</a:t>
            </a:r>
          </a:p>
          <a:p>
            <a:pPr>
              <a:spcAft>
                <a:spcPts val="990"/>
              </a:spcAft>
            </a:pPr>
            <a:r>
              <a:rPr sz="2200" b="0" i="0">
                <a:solidFill>
                  <a:srgbClr val="231D15"/>
                </a:solidFill>
                <a:latin typeface="Garamond"/>
              </a:rPr>
              <a:t>•  The aerarium militare, founded AD 6, guaranteed state discharge bounties instead of land confiscations.</a:t>
            </a:r>
          </a:p>
          <a:p>
            <a:pPr>
              <a:spcAft>
                <a:spcPts val="990"/>
              </a:spcAft>
            </a:pPr>
            <a:r>
              <a:rPr sz="2200" b="0" i="0">
                <a:solidFill>
                  <a:srgbClr val="231D15"/>
                </a:solidFill>
                <a:latin typeface="Garamond"/>
              </a:rPr>
              <a:t>•  Nine Praetorian cohorts garrisoned Italy, guarding and inherently holding the princeps' person.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VI: The frontier as a built thing — a Rhine watchtower at first light, c. AD 90.</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Strategic Frame: The Frontier as a Built Machine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Republic campaigned for aristocratic glory; the Principate garrisoned a budgeted, permanent perimeter.</a:t>
            </a:r>
          </a:p>
          <a:p>
            <a:pPr>
              <a:spcAft>
                <a:spcPts val="990"/>
              </a:spcAft>
            </a:pPr>
            <a:r>
              <a:rPr sz="2200" b="0" i="0">
                <a:solidFill>
                  <a:srgbClr val="231D15"/>
                </a:solidFill>
                <a:latin typeface="Garamond"/>
              </a:rPr>
              <a:t>•  Frontier forces shifted over the century from the Rhine toward the fortified Danubian middle river.</a:t>
            </a:r>
          </a:p>
          <a:p>
            <a:pPr>
              <a:spcAft>
                <a:spcPts val="990"/>
              </a:spcAft>
            </a:pPr>
            <a:r>
              <a:rPr sz="2200" b="0" i="0">
                <a:solidFill>
                  <a:srgbClr val="231D15"/>
                </a:solidFill>
                <a:latin typeface="Garamond"/>
              </a:rPr>
              <a:t>•  Timber-and-turf camps rebuilt in stone, anchoring road grids, river fleets, and intervisible watchtowers.</a:t>
            </a:r>
          </a:p>
          <a:p>
            <a:pPr>
              <a:spcAft>
                <a:spcPts val="990"/>
              </a:spcAft>
            </a:pPr>
            <a:r>
              <a:rPr sz="2200" b="0" i="0">
                <a:solidFill>
                  <a:srgbClr val="231D15"/>
                </a:solidFill>
                <a:latin typeface="Garamond"/>
              </a:rPr>
              <a:t>•  Expansion became a selective, reversible imperial policy rather than an engine of aristocratic competition.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Augustan North, 12 BC–AD 6, illustrating occupied advances and fort chains.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Stress Test: Bohemia and the Bellum Batonianum</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Maroboduus gathered seventy thousand drilled Marcomanni in Bohemia, demanding a twelve-legion converging pincer.</a:t>
            </a:r>
          </a:p>
          <a:p>
            <a:pPr>
              <a:spcAft>
                <a:spcPts val="990"/>
              </a:spcAft>
            </a:pPr>
            <a:r>
              <a:rPr sz="2200" b="0" i="0">
                <a:solidFill>
                  <a:srgbClr val="231D15"/>
                </a:solidFill>
                <a:latin typeface="Garamond"/>
              </a:rPr>
              <a:t>•  In AD 6, the massive Illyrian revolt erupted behind the advancing Roman columns.</a:t>
            </a:r>
          </a:p>
          <a:p>
            <a:pPr>
              <a:spcAft>
                <a:spcPts val="990"/>
              </a:spcAft>
            </a:pPr>
            <a:r>
              <a:rPr sz="2200" b="0" i="0">
                <a:solidFill>
                  <a:srgbClr val="231D15"/>
                </a:solidFill>
                <a:latin typeface="Garamond"/>
              </a:rPr>
              <a:t>•  Tiberius conducted a three-year war of systematic starvation across the karst (Grade B).</a:t>
            </a:r>
          </a:p>
          <a:p>
            <a:pPr>
              <a:spcAft>
                <a:spcPts val="990"/>
              </a:spcAft>
            </a:pPr>
            <a:r>
              <a:rPr sz="2200" b="0" i="0">
                <a:solidFill>
                  <a:srgbClr val="231D15"/>
                </a:solidFill>
                <a:latin typeface="Garamond"/>
              </a:rPr>
              <a:t>•  Bato the Daesitiate identified Rome's provincial stewards: not dogs or shepherds, but wolves.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Bohemian pincer broken off short of Bohemia (REVOCATI · AD VI).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Teutoburg: Correction, Not Collapse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Arminius, an equestrian auxiliary officer, turned Roman operational training against Publius Quinctilius Varus.</a:t>
            </a:r>
          </a:p>
          <a:p>
            <a:pPr>
              <a:spcAft>
                <a:spcPts val="990"/>
              </a:spcAft>
            </a:pPr>
            <a:r>
              <a:rPr sz="2200" b="0" i="0">
                <a:solidFill>
                  <a:srgbClr val="231D15"/>
                </a:solidFill>
                <a:latin typeface="Garamond"/>
              </a:rPr>
              <a:t>•  Three legions (XVII, XVIII, XIX) were ambushed across four days at Kalkriese in AD 9.</a:t>
            </a:r>
          </a:p>
          <a:p>
            <a:pPr>
              <a:spcAft>
                <a:spcPts val="990"/>
              </a:spcAft>
            </a:pPr>
            <a:r>
              <a:rPr sz="2200" b="0" i="0">
                <a:solidFill>
                  <a:srgbClr val="231D15"/>
                </a:solidFill>
                <a:latin typeface="Garamond"/>
              </a:rPr>
              <a:t>•  Excavations confirm Dio’s multi-day running fight against a prepared turf rampart (Grade A).</a:t>
            </a:r>
          </a:p>
          <a:p>
            <a:pPr>
              <a:spcAft>
                <a:spcPts val="990"/>
              </a:spcAft>
            </a:pPr>
            <a:r>
              <a:rPr sz="2200" b="0" i="0">
                <a:solidFill>
                  <a:srgbClr val="231D15"/>
                </a:solidFill>
                <a:latin typeface="Garamond"/>
              </a:rPr>
              <a:t>•  The loss was an amputation of an overextended occupation, not imperial system failure.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Varian Disaster, AD 9; Image Plate: The Kalkriese defile, fourth day.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Consilium Coercendi: Fixing the Rhine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Germanicus mounted three expiatory campaigns (14–16) to bury the dead and salvage lost eagles.</a:t>
            </a:r>
          </a:p>
          <a:p>
            <a:pPr>
              <a:spcAft>
                <a:spcPts val="990"/>
              </a:spcAft>
            </a:pPr>
            <a:r>
              <a:rPr sz="2200" b="0" i="0">
                <a:solidFill>
                  <a:srgbClr val="231D15"/>
                </a:solidFill>
                <a:latin typeface="Garamond"/>
              </a:rPr>
              <a:t>•  Cheruscan coalitions broke at Idistaviso, but equinoctial storms wrecked the ocean invasion fleet.</a:t>
            </a:r>
          </a:p>
          <a:p>
            <a:pPr>
              <a:spcAft>
                <a:spcPts val="990"/>
              </a:spcAft>
            </a:pPr>
            <a:r>
              <a:rPr sz="2200" b="0" i="0">
                <a:solidFill>
                  <a:srgbClr val="231D15"/>
                </a:solidFill>
                <a:latin typeface="Garamond"/>
              </a:rPr>
              <a:t>•  Tiberius recalled Germanicus, calculating that free Germany was best abandoned to its internal feuds.</a:t>
            </a:r>
          </a:p>
          <a:p>
            <a:pPr>
              <a:spcAft>
                <a:spcPts val="990"/>
              </a:spcAft>
            </a:pPr>
            <a:r>
              <a:rPr sz="2200" b="0" i="0">
                <a:solidFill>
                  <a:srgbClr val="231D15"/>
                </a:solidFill>
                <a:latin typeface="Garamond"/>
              </a:rPr>
              <a:t>•  Augustus's testamentary advice—consilium coercendi intra terminos imperii—became permanent imperial policy.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burial at the Teutoburg, AD 15 (Germanicus and legions raising the mound).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Britain: The Mechanics of Integration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Claudius invaded in 43 to manufacture dynastic military legitimacy for forty thousand troops.</a:t>
            </a:r>
          </a:p>
          <a:p>
            <a:pPr>
              <a:spcAft>
                <a:spcPts val="990"/>
              </a:spcAft>
            </a:pPr>
            <a:r>
              <a:rPr sz="2200" b="0" i="0">
                <a:solidFill>
                  <a:srgbClr val="231D15"/>
                </a:solidFill>
                <a:latin typeface="Garamond"/>
              </a:rPr>
              <a:t>•  Vespasian ground down the south-west, securing thirty battles and twenty oppida (tradition's arithmetic).</a:t>
            </a:r>
          </a:p>
          <a:p>
            <a:pPr>
              <a:spcAft>
                <a:spcPts val="990"/>
              </a:spcAft>
            </a:pPr>
            <a:r>
              <a:rPr sz="2200" b="0" i="0">
                <a:solidFill>
                  <a:srgbClr val="231D15"/>
                </a:solidFill>
                <a:latin typeface="Garamond"/>
              </a:rPr>
              <a:t>•  Caratacus waged eight years of mountain warfare before capture and theatrical Claudian pardon.</a:t>
            </a:r>
          </a:p>
          <a:p>
            <a:pPr>
              <a:spcAft>
                <a:spcPts val="990"/>
              </a:spcAft>
            </a:pPr>
            <a:r>
              <a:rPr sz="2200" b="0" i="0">
                <a:solidFill>
                  <a:srgbClr val="231D15"/>
                </a:solidFill>
                <a:latin typeface="Garamond"/>
              </a:rPr>
              <a:t>•  The Classicianus tombstone confirms administrative reform: the ledger checked the punitive sword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Caratacus before Claudius, Rome, AD 51; Classicianus tombstone (RIB 12).</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Britain: Extraction and Extermination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Fiscal extortion and the flogging of Boudica triggered the catastrophic rising of 60/61.</a:t>
            </a:r>
          </a:p>
          <a:p>
            <a:pPr>
              <a:spcAft>
                <a:spcPts val="990"/>
              </a:spcAft>
            </a:pPr>
            <a:r>
              <a:rPr sz="2200" b="0" i="0">
                <a:solidFill>
                  <a:srgbClr val="231D15"/>
                </a:solidFill>
                <a:latin typeface="Garamond"/>
              </a:rPr>
              <a:t>•  Colchester, London, and Verulamium burned; archaeological burnt horizons verify total urban erasure (Grade A).</a:t>
            </a:r>
          </a:p>
          <a:p>
            <a:pPr>
              <a:spcAft>
                <a:spcPts val="990"/>
              </a:spcAft>
            </a:pPr>
            <a:r>
              <a:rPr sz="2200" b="0" i="0">
                <a:solidFill>
                  <a:srgbClr val="231D15"/>
                </a:solidFill>
                <a:latin typeface="Garamond"/>
              </a:rPr>
              <a:t>•  Suetonius Paulinus broke the British mass in a textbook defile engagement (Grade A/B).</a:t>
            </a:r>
          </a:p>
          <a:p>
            <a:pPr>
              <a:spcAft>
                <a:spcPts val="990"/>
              </a:spcAft>
            </a:pPr>
            <a:r>
              <a:rPr sz="2200" b="0" i="0">
                <a:solidFill>
                  <a:srgbClr val="231D15"/>
                </a:solidFill>
                <a:latin typeface="Garamond"/>
              </a:rPr>
              <a:t>•  Tacitus gave Calgacus the anti-imperial verdict: they make a desert, and call it peace.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Stratigraphic cross-section of the red burnt destruction horizon of 60/61 beneath Roman London.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Judaea: The Mechanics of Annihilation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Corrupt procurators and sectarian friction detonated open revolt in 66; Cestius Gallus was routed.</a:t>
            </a:r>
          </a:p>
          <a:p>
            <a:pPr>
              <a:spcAft>
                <a:spcPts val="990"/>
              </a:spcAft>
            </a:pPr>
            <a:r>
              <a:rPr sz="2200" b="0" i="0">
                <a:solidFill>
                  <a:srgbClr val="231D15"/>
                </a:solidFill>
                <a:latin typeface="Garamond"/>
              </a:rPr>
              <a:t>•  Titus invested Jerusalem in 70 with four legions, enclosing trapped Passover multitudes.</a:t>
            </a:r>
          </a:p>
          <a:p>
            <a:pPr>
              <a:spcAft>
                <a:spcPts val="990"/>
              </a:spcAft>
            </a:pPr>
            <a:r>
              <a:rPr sz="2200" b="0" i="0">
                <a:solidFill>
                  <a:srgbClr val="231D15"/>
                </a:solidFill>
                <a:latin typeface="Garamond"/>
              </a:rPr>
              <a:t>•  A five-mile circumvallation wall turned starvation into an absolute siege weapon (Grade A).</a:t>
            </a:r>
          </a:p>
          <a:p>
            <a:pPr>
              <a:spcAft>
                <a:spcPts val="990"/>
              </a:spcAft>
            </a:pPr>
            <a:r>
              <a:rPr sz="2200" b="0" i="0">
                <a:solidFill>
                  <a:srgbClr val="231D15"/>
                </a:solidFill>
                <a:latin typeface="Garamond"/>
              </a:rPr>
              <a:t>•  The Temple burned in August 70; Herod's city was systematically razed to the ground.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Jerusalem, AD 70; Image Plate: The burning of the Temple, night of 9–10 Ab.</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Mandatory Source Audit: Grading Josephus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Josephus is antiquity's supreme Grade A author-is-subject source requiring relentless line-by-line audit.</a:t>
            </a:r>
          </a:p>
          <a:p>
            <a:pPr>
              <a:spcAft>
                <a:spcPts val="990"/>
              </a:spcAft>
            </a:pPr>
            <a:r>
              <a:rPr sz="2200" b="0" i="0">
                <a:solidFill>
                  <a:srgbClr val="231D15"/>
                </a:solidFill>
                <a:latin typeface="Garamond"/>
              </a:rPr>
              <a:t>•  Surrendering at Jotapata via providential lots, he prophesied Vespasian's rise to secure survival.</a:t>
            </a:r>
          </a:p>
          <a:p>
            <a:pPr>
              <a:spcAft>
                <a:spcPts val="990"/>
              </a:spcAft>
            </a:pPr>
            <a:r>
              <a:rPr sz="2200" b="0" i="0">
                <a:solidFill>
                  <a:srgbClr val="231D15"/>
                </a:solidFill>
                <a:latin typeface="Garamond"/>
              </a:rPr>
              <a:t>•  Composed in Rome on a Flavian pension, his narrative systematically exculpates Titus.</a:t>
            </a:r>
          </a:p>
          <a:p>
            <a:pPr>
              <a:spcAft>
                <a:spcPts val="990"/>
              </a:spcAft>
            </a:pPr>
            <a:r>
              <a:rPr sz="2200" b="0" i="0">
                <a:solidFill>
                  <a:srgbClr val="231D15"/>
                </a:solidFill>
                <a:latin typeface="Garamond"/>
              </a:rPr>
              <a:t>•  His casualty figures (1.1 million dead) remain unchecked tradition's arithmetic contradicted by archaeology.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Passage-relief from the Arch of Titus in Rome showing the spoils of Jerusalem; Masada ostraca.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Arcanum Imperii: The Year of the Four Emperors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Nero's suicide in 68 shattered the dynastic monopoly, exposing the secret of empire.</a:t>
            </a:r>
          </a:p>
          <a:p>
            <a:pPr>
              <a:spcAft>
                <a:spcPts val="990"/>
              </a:spcAft>
            </a:pPr>
            <a:r>
              <a:rPr sz="2200" b="0" i="0">
                <a:solidFill>
                  <a:srgbClr val="231D15"/>
                </a:solidFill>
                <a:latin typeface="Garamond"/>
              </a:rPr>
              <a:t>•  Frontier legions discovered emperors could be made elsewhere than at Rome (Tacitus, Grade A).</a:t>
            </a:r>
          </a:p>
          <a:p>
            <a:pPr>
              <a:spcAft>
                <a:spcPts val="990"/>
              </a:spcAft>
            </a:pPr>
            <a:r>
              <a:rPr sz="2200" b="0" i="0">
                <a:solidFill>
                  <a:srgbClr val="231D15"/>
                </a:solidFill>
                <a:latin typeface="Garamond"/>
              </a:rPr>
              <a:t>•  Galba fell to Praetorians; Otho and Vitellius bled Italy at Cremona's vineyards.</a:t>
            </a:r>
          </a:p>
          <a:p>
            <a:pPr>
              <a:spcAft>
                <a:spcPts val="990"/>
              </a:spcAft>
            </a:pPr>
            <a:r>
              <a:rPr sz="2200" b="0" i="0">
                <a:solidFill>
                  <a:srgbClr val="231D15"/>
                </a:solidFill>
                <a:latin typeface="Garamond"/>
              </a:rPr>
              <a:t>•  Antonius Primus sacked Cremona, and Vitellians burned Jupiter Optimus Maximus on the Capitol.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second battle of Cremona — the night action of 24–25 October, AD 69.</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Batavian Revolt: The OS Inverted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Auxiliary veteran Julius Civilis turned Rome’s premier elite cohorts against their masters in 69.</a:t>
            </a:r>
          </a:p>
          <a:p>
            <a:pPr>
              <a:spcAft>
                <a:spcPts val="990"/>
              </a:spcAft>
            </a:pPr>
            <a:r>
              <a:rPr sz="2200" b="0" i="0">
                <a:solidFill>
                  <a:srgbClr val="231D15"/>
                </a:solidFill>
                <a:latin typeface="Garamond"/>
              </a:rPr>
              <a:t>•  Starving legions at Vetera surrendered and swore treasonous oaths to an imperium Galliarum.</a:t>
            </a:r>
          </a:p>
          <a:p>
            <a:pPr>
              <a:spcAft>
                <a:spcPts val="990"/>
              </a:spcAft>
            </a:pPr>
            <a:r>
              <a:rPr sz="2200" b="0" i="0">
                <a:solidFill>
                  <a:srgbClr val="231D15"/>
                </a:solidFill>
                <a:latin typeface="Garamond"/>
              </a:rPr>
              <a:t>•  Two legionary eagles marched under rebel standards, marking the army's deepest recorded disgrace.</a:t>
            </a:r>
          </a:p>
          <a:p>
            <a:pPr>
              <a:spcAft>
                <a:spcPts val="990"/>
              </a:spcAft>
            </a:pPr>
            <a:r>
              <a:rPr sz="2200" b="0" i="0">
                <a:solidFill>
                  <a:srgbClr val="231D15"/>
                </a:solidFill>
                <a:latin typeface="Garamond"/>
              </a:rPr>
              <a:t>•  Petillius Cerialis restored order, offering Gauls the realistic choice between taxes or anarchy.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The broken timber bridge over the Nabalia river where the Histories manuscript breaks off forever.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Flavian Repair: Engineering Stability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Vespasian disbanded four disgraced legions, permanently retiring numbers tainted by treason (Grade A).</a:t>
            </a:r>
          </a:p>
          <a:p>
            <a:pPr>
              <a:spcAft>
                <a:spcPts val="990"/>
              </a:spcAft>
            </a:pPr>
            <a:r>
              <a:rPr sz="2200" b="0" i="0">
                <a:solidFill>
                  <a:srgbClr val="231D15"/>
                </a:solidFill>
                <a:latin typeface="Garamond"/>
              </a:rPr>
              <a:t>•  Auxilia were denationalized, deployed far from home, and placed under Roman equestrian officers.</a:t>
            </a:r>
          </a:p>
          <a:p>
            <a:pPr>
              <a:spcAft>
                <a:spcPts val="990"/>
              </a:spcAft>
            </a:pPr>
            <a:r>
              <a:rPr sz="2200" b="0" i="0">
                <a:solidFill>
                  <a:srgbClr val="231D15"/>
                </a:solidFill>
                <a:latin typeface="Garamond"/>
              </a:rPr>
              <a:t>•  Domitian raised legionary pay by one-third, ending a 130-year freeze since Julius Caesar.</a:t>
            </a:r>
          </a:p>
          <a:p>
            <a:pPr>
              <a:spcAft>
                <a:spcPts val="990"/>
              </a:spcAft>
            </a:pPr>
            <a:r>
              <a:rPr sz="2200" b="0" i="0">
                <a:solidFill>
                  <a:srgbClr val="231D15"/>
                </a:solidFill>
                <a:latin typeface="Garamond"/>
              </a:rPr>
              <a:t>•  Double legionary fortresses were outlawed, and soldiers' savings bank deposits strictly capped.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laurel on the god's knees — Rome, January AD 93; Taunus-Wetterau limes traces.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World-State at 96: The Settlement Audited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standing army held sixty million people with merely three hundred thousand professionals.</a:t>
            </a:r>
          </a:p>
          <a:p>
            <a:pPr>
              <a:spcAft>
                <a:spcPts val="990"/>
              </a:spcAft>
            </a:pPr>
            <a:r>
              <a:rPr sz="2200" b="0" i="0">
                <a:solidFill>
                  <a:srgbClr val="231D15"/>
                </a:solidFill>
                <a:latin typeface="Garamond"/>
              </a:rPr>
              <a:t>•  Strategic mass shifted decisively from the Rhine to the heavily garrisoned Danube line.</a:t>
            </a:r>
          </a:p>
          <a:p>
            <a:pPr>
              <a:spcAft>
                <a:spcPts val="990"/>
              </a:spcAft>
            </a:pPr>
            <a:r>
              <a:rPr sz="2200" b="0" i="0">
                <a:solidFill>
                  <a:srgbClr val="231D15"/>
                </a:solidFill>
                <a:latin typeface="Garamond"/>
              </a:rPr>
              <a:t>•  Nerva’s adoption of Trajan formally institutionalized the frontier army’s dynastic succession veto.</a:t>
            </a:r>
          </a:p>
          <a:p>
            <a:pPr>
              <a:spcAft>
                <a:spcPts val="990"/>
              </a:spcAft>
            </a:pPr>
            <a:r>
              <a:rPr sz="2200" b="0" i="0">
                <a:solidFill>
                  <a:srgbClr val="231D15"/>
                </a:solidFill>
                <a:latin typeface="Garamond"/>
              </a:rPr>
              <a:t>•  Vindolanda's ink tablets prove the predatory machine became a literate, bureaucratic world-state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Closing plate for Book VI. The watch on the Danube — winter quarters, December AD 96.</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VI-S01 · 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