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Tiberius Gracchus intended a conservative restoration of the propertied smallholder, but his method fractured the constitution. When Marcus Octavius vetoed the agrarian law, Tiberius argued that a tribune defying the plebs forfeited his office. This demagogic claim lacked any legal basis. Sacrosanctity was the oldest plebeian defense; Tiberius destroyed it to save his bill. The event established that constitutional restraints bound magistrates only so long as they chose to be bound. Grade B attestation, drawn from Appian and Plutarch's Gracchan family-memoir substrate.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nearly four centuries, the Roman civic order had settled political disputes without citizen bloodshed. Nasica's assault shattered that restraint in an afternoon. Veiling his head like a priest performing a sacrifice, the pontifex maximus led togate senators against unarmed citizens at the Capitol's summit. Ancient sources note with horror that Tiberius and three hundred supporters were beaten to death with furniture and thrown into the river. The possessing class established that an intolerable reform would be answered by unjudged slaughter. Attestation grade: B overall, with death-scene details graded B–C.</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senatus consultum ultimum advised consuls to see that the Republic took no harm—a studied ambiguity that Opimius read as a license for civil war. Armed with state authority and foreign archers, the consul stormed the Aventine hill. Gaius Gracchus perished in the grove of Furrina; his severed head was weighed for gold. Three thousand citizens were executed under emergency powers and denied mourning. Opimius celebrated his acquittal by building the Temple of Concord. The decree became the establishment's recurring weapon, creating a legal cloak for factional murder. Attestation grade: B, corroborated by Appian.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institutional hinge of the entire late Republic. When Marius opened recruitment to the capite censi, he intended an emergency measure to fill understrength ranks. In doing so, he forged a new military class. These men had no farms awaiting them; soldiering was their sole profession. Their post-service survival depended completely on their commander's personal political leverage to wring colonial land bills from the Senate. The citizen-militia died; the client army was born. Every subsequent march on Rome followed inexorably from this recruiting depot. Attestation grade: B, with reform details assembled from Sallust and Plutarch.</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When the popular assembly revoked Sulla's consular command by plebiscite, it assumed the traditional deference of armies to law. Sulla tested that assumption against reality. His legionaries looked to Asia for plunder and knew Marius would bring his own veterans. Sulla put the question to his men, and six legions marched on Rome. For the first time in history, Roman legions took their own capital by storm. Officers deserted Sulla in protest, but the rank-and-file obeyed. The Republic learned that the state belonged to whoever commanded the legions. Attestation grade: B, via Appian and Sulla's Memoirs.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Sulla transformed revenge into bureaucratic administration. After annihilating Samnite and Marian forces at the Colline Gate, he assumed the dictatorship to rewrite the laws and order the state without time limit. Whitened boards displayed the names of proscribed senators and equestrians whose heads were bought for silver. The tradition's arithmetic records forty senators and sixteen hundred equestrians on initial lists, with entrepreneurial murders expanding the slaughter. Sulla tried to fortify the senatorial constitution through terror, but only proved that absolute power could be seized and legalized. Attestation grade: B; Grade A for Cicero's contemporary speech Pro Roscio Amerino.</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Facing the pirate crisis and Mithridates, the assembly created commands of monarchic scale. The Gabinian and Manilian laws gave Pompey authority over entire seas and coasts fifty miles inland, unlimited funds, and command of twenty legates. Constitutionalists like Hortensius warned that Rome was creating a king. Pompey crushed the pirates and reorganized western Asia with royal discretion, founding cities and redrawing boundaries without senatorial commissions. The state taught its citizens that systemic crises were solved not by institutions, but by extraordinary men with boundless imperium. Attestation grade: B+, supported by contemporary speeches like Cicero's Pro Lege Manilia.</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When the Senate invoked the emergency decree to strip Caesar of his command, Cato's faction intended his courtroom destruction. Caesar countered by wrapping his cause in the sacred person of the tribunes who fled to him. On the night of January tenth, 49 BC, he crossed the Rubicon with five thousand men of the Thirteenth Legion. By invading Italy, Caesar made private survival indistinguishable from state conquest. His calculated policy of clementia disarmed Italy without massacres, proving that mercy could be as lethal an instrument against republican institutions as the sword. Attestation grade: A for sequence and documents; eyewitness testimony from Pollio.</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Caesar's appointment as perpetual dictator in February 44 BC dissolved the core principle of Republican liberty: that high magistracies must rotate annually. With monarchic trappings accumulating—sacrosanctity, his image on coinage, the golden chair—the senatorial opposition concluded that constitutional recovery through law was impossible. Over sixty conspirators struck him down beneath Pompey's statue on the Ides of March. Yet the liberators possessed only a dagger and an abstraction; they had no army. Killing the monarch did not restore the Republic because its institutional infrastructure had already rotted away. Attestation grade: A for the political events; B for the varied murder dialogue traditions.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November 43 BC, the Lex Titia enacted autocracy into statutory law. Unlike the informal coalition of 60 BC, the Second Triumvirate was a legalized dictatorship. Antony, Lepidus, and the young Caesar published lists condemning hundreds of senators; Cicero's hands and head were nailed to the Rostra. The Republic was not overthrown from without; its own assembly legislated its destruction. We now put the question to you: Which of these ten breaches was the true point of no return? Was it Gracchus's clubbing, Marius's client army, Sulla's march, or the Rubicon? Cast your votes. Attestation grade: A for documentary laws; Grade B for biographical scenes.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TextBox 1"/>
          <p:cNvSpPr txBox="1"/>
          <p:nvPr/>
        </p:nvSpPr>
        <p:spPr>
          <a:xfrm>
            <a:off x="822960" y="640080"/>
            <a:ext cx="10515600" cy="457200"/>
          </a:xfrm>
          <a:prstGeom prst="rect">
            <a:avLst/>
          </a:prstGeom>
          <a:noFill/>
        </p:spPr>
        <p:txBody>
          <a:bodyPr wrap="square">
            <a:spAutoFit/>
          </a:bodyPr>
          <a:lstStyle/>
          <a:p>
            <a:pPr>
              <a:spcAft>
                <a:spcPts val="720"/>
              </a:spcAft>
            </a:pPr>
            <a:r>
              <a:rPr sz="1600" b="1" i="0">
                <a:solidFill>
                  <a:srgbClr val="8B1A1A"/>
                </a:solidFill>
                <a:latin typeface="Garamond"/>
              </a:rPr>
              <a:t>IMPERIUM ROMANUM</a:t>
            </a:r>
          </a:p>
        </p:txBody>
      </p:sp>
      <p:sp>
        <p:nvSpPr>
          <p:cNvPr id="3" name="TextBox 2"/>
          <p:cNvSpPr txBox="1"/>
          <p:nvPr/>
        </p:nvSpPr>
        <p:spPr>
          <a:xfrm>
            <a:off x="822960" y="2103120"/>
            <a:ext cx="10515600" cy="2011680"/>
          </a:xfrm>
          <a:prstGeom prst="rect">
            <a:avLst/>
          </a:prstGeom>
          <a:noFill/>
        </p:spPr>
        <p:txBody>
          <a:bodyPr wrap="square">
            <a:spAutoFit/>
          </a:bodyPr>
          <a:lstStyle/>
          <a:p>
            <a:pPr>
              <a:spcAft>
                <a:spcPts val="2160"/>
              </a:spcAft>
            </a:pPr>
            <a:r>
              <a:rPr sz="4800" b="1" i="0">
                <a:solidFill>
                  <a:srgbClr val="8B1A1A"/>
                </a:solidFill>
                <a:latin typeface="Garamond"/>
              </a:rPr>
              <a:t>Ten Breaches: The Institutional Collapse of the Roman Republic</a:t>
            </a:r>
          </a:p>
        </p:txBody>
      </p:sp>
      <p:sp>
        <p:nvSpPr>
          <p:cNvPr id="4" name="TextBox 3"/>
          <p:cNvSpPr txBox="1"/>
          <p:nvPr/>
        </p:nvSpPr>
        <p:spPr>
          <a:xfrm>
            <a:off x="822960" y="4206240"/>
            <a:ext cx="10515600" cy="1097280"/>
          </a:xfrm>
          <a:prstGeom prst="rect">
            <a:avLst/>
          </a:prstGeom>
          <a:noFill/>
        </p:spPr>
        <p:txBody>
          <a:bodyPr wrap="square">
            <a:spAutoFit/>
          </a:bodyPr>
          <a:lstStyle/>
          <a:p>
            <a:pPr>
              <a:spcAft>
                <a:spcPts val="1080"/>
              </a:spcAft>
            </a:pPr>
            <a:r>
              <a:rPr sz="2400" b="0" i="1">
                <a:solidFill>
                  <a:srgbClr val="231D15"/>
                </a:solidFill>
                <a:latin typeface="Garamond"/>
              </a:rPr>
              <a:t>From the Gracchan Crisis to Legalized Despotism (133–31 BC)</a:t>
            </a:r>
          </a:p>
        </p:txBody>
      </p:sp>
      <p:sp>
        <p:nvSpPr>
          <p:cNvPr id="5" name="TextBox 4"/>
          <p:cNvSpPr txBox="1"/>
          <p:nvPr/>
        </p:nvSpPr>
        <p:spPr>
          <a:xfrm>
            <a:off x="822960" y="6035040"/>
            <a:ext cx="10515600" cy="365760"/>
          </a:xfrm>
          <a:prstGeom prst="rect">
            <a:avLst/>
          </a:prstGeom>
          <a:noFill/>
        </p:spPr>
        <p:txBody>
          <a:bodyPr wrap="square">
            <a:spAutoFit/>
          </a:bodyPr>
          <a:lstStyle/>
          <a:p>
            <a:pPr>
              <a:spcAft>
                <a:spcPts val="540"/>
              </a:spcAft>
            </a:pPr>
            <a:r>
              <a:rPr sz="1200" b="0" i="0">
                <a:solidFill>
                  <a:srgbClr val="6B5B45"/>
                </a:solidFill>
                <a:latin typeface="Garamond"/>
              </a:rPr>
              <a:t>V-S03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Breach I: Deposition of the Tribune Octavius (133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Tribune Tiberius Gracchus proposed agrarian land redistribution via the plebeian assembly.</a:t>
            </a:r>
          </a:p>
          <a:p>
            <a:pPr>
              <a:spcAft>
                <a:spcPts val="990"/>
              </a:spcAft>
            </a:pPr>
            <a:r>
              <a:rPr sz="2200" b="0" i="0">
                <a:solidFill>
                  <a:srgbClr val="231D15"/>
                </a:solidFill>
                <a:latin typeface="Garamond"/>
              </a:rPr>
              <a:t>•  Colleague Marcus Octavius imposed his sacrosanct veto against the agrarian bill.</a:t>
            </a:r>
          </a:p>
          <a:p>
            <a:pPr>
              <a:spcAft>
                <a:spcPts val="990"/>
              </a:spcAft>
            </a:pPr>
            <a:r>
              <a:rPr sz="2200" b="0" i="0">
                <a:solidFill>
                  <a:srgbClr val="231D15"/>
                </a:solidFill>
                <a:latin typeface="Garamond"/>
              </a:rPr>
              <a:t>•  Tiberius carried an unprecedented assembly vote stripping Octavius of his office.</a:t>
            </a:r>
          </a:p>
          <a:p>
            <a:pPr>
              <a:spcAft>
                <a:spcPts val="990"/>
              </a:spcAft>
            </a:pPr>
            <a:r>
              <a:rPr sz="2200" b="0" i="0">
                <a:solidFill>
                  <a:srgbClr val="231D15"/>
                </a:solidFill>
                <a:latin typeface="Garamond"/>
              </a:rPr>
              <a:t>•  Precedent-arrow: Sovereign plebiscite → Abolition of tribunician sacrosanctity to pass partisan legislation.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THE BREAKING OF RESTRAINT, 133–121 BC (fracture-arrow striking TRIBUNICIAN SACROSANCTITY column).</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V-S03 · 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Breach II: Political Murder on the Capitol (133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Tiberius sought immediate re-election to shield himself from prosecution.</a:t>
            </a:r>
          </a:p>
          <a:p>
            <a:pPr>
              <a:spcAft>
                <a:spcPts val="990"/>
              </a:spcAft>
            </a:pPr>
            <a:r>
              <a:rPr sz="2200" b="0" i="0">
                <a:solidFill>
                  <a:srgbClr val="231D15"/>
                </a:solidFill>
                <a:latin typeface="Garamond"/>
              </a:rPr>
              <a:t>•  Pontifex Maximus Scipio Nasica led senators armed with clubs and bench-legs.</a:t>
            </a:r>
          </a:p>
          <a:p>
            <a:pPr>
              <a:spcAft>
                <a:spcPts val="990"/>
              </a:spcAft>
            </a:pPr>
            <a:r>
              <a:rPr sz="2200" b="0" i="0">
                <a:solidFill>
                  <a:srgbClr val="231D15"/>
                </a:solidFill>
                <a:latin typeface="Garamond"/>
              </a:rPr>
              <a:t>•  Tiberius and three hundred citizens were beaten to death beside Jupiter's temple.</a:t>
            </a:r>
          </a:p>
          <a:p>
            <a:pPr>
              <a:spcAft>
                <a:spcPts val="990"/>
              </a:spcAft>
            </a:pPr>
            <a:r>
              <a:rPr sz="2200" b="0" i="0">
                <a:solidFill>
                  <a:srgbClr val="231D15"/>
                </a:solidFill>
                <a:latin typeface="Garamond"/>
              </a:rPr>
              <a:t>•  Bodies were flung into the Tiber without trial or burial rites.</a:t>
            </a:r>
          </a:p>
          <a:p>
            <a:pPr>
              <a:spcAft>
                <a:spcPts val="990"/>
              </a:spcAft>
            </a:pPr>
            <a:r>
              <a:rPr sz="2200" b="0" i="0">
                <a:solidFill>
                  <a:srgbClr val="231D15"/>
                </a:solidFill>
                <a:latin typeface="Garamond"/>
              </a:rPr>
              <a:t>•  Precedent-arrow: Senatorial club law (133 BC) → Armed factional violence replacing judicial process.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Plate: The death of Tiberius Gracchus on the Capitol, summer 133 BC (Laurens style, togate senators wielding broken benches).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V-S03 · 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Breach III: The Senatus Consultum Ultimum (121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Consul Opimius secured the first emergency decree to protect the state.</a:t>
            </a:r>
          </a:p>
          <a:p>
            <a:pPr>
              <a:spcAft>
                <a:spcPts val="990"/>
              </a:spcAft>
            </a:pPr>
            <a:r>
              <a:rPr sz="2200" b="0" i="0">
                <a:solidFill>
                  <a:srgbClr val="231D15"/>
                </a:solidFill>
                <a:latin typeface="Garamond"/>
              </a:rPr>
              <a:t>•  The vague formula was interpreted as suspending all statutory citizen protections.</a:t>
            </a:r>
          </a:p>
          <a:p>
            <a:pPr>
              <a:spcAft>
                <a:spcPts val="990"/>
              </a:spcAft>
            </a:pPr>
            <a:r>
              <a:rPr sz="2200" b="0" i="0">
                <a:solidFill>
                  <a:srgbClr val="231D15"/>
                </a:solidFill>
                <a:latin typeface="Garamond"/>
              </a:rPr>
              <a:t>•  Senatorial forces and Cretan archers assaulted Gaius Gracchus on the Aventine.</a:t>
            </a:r>
          </a:p>
          <a:p>
            <a:pPr>
              <a:spcAft>
                <a:spcPts val="990"/>
              </a:spcAft>
            </a:pPr>
            <a:r>
              <a:rPr sz="2200" b="0" i="0">
                <a:solidFill>
                  <a:srgbClr val="231D15"/>
                </a:solidFill>
                <a:latin typeface="Garamond"/>
              </a:rPr>
              <a:t>•  Three thousand Gracchan partisans were executed without appeal or judicial trial.</a:t>
            </a:r>
          </a:p>
          <a:p>
            <a:pPr>
              <a:spcAft>
                <a:spcPts val="990"/>
              </a:spcAft>
            </a:pPr>
            <a:r>
              <a:rPr sz="2200" b="0" i="0">
                <a:solidFill>
                  <a:srgbClr val="231D15"/>
                </a:solidFill>
                <a:latin typeface="Garamond"/>
              </a:rPr>
              <a:t>•  Precedent-arrow: 121 BC emergency decree → Martial law invoked against Saturninus, Catiline, Caesar.</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THE BREAKING OF RESTRAINT, 133–121 BC (iron-grey fracture-arrow labeled SENATUS CONSULTUM ULTIMUM).</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V-S03 · 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Breach IV: Marius and the Client Army (107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Marius enrolled propertyless volunteers from the capite censi for Africa.</a:t>
            </a:r>
          </a:p>
          <a:p>
            <a:pPr>
              <a:spcAft>
                <a:spcPts val="990"/>
              </a:spcAft>
            </a:pPr>
            <a:r>
              <a:rPr sz="2200" b="0" i="0">
                <a:solidFill>
                  <a:srgbClr val="231D15"/>
                </a:solidFill>
                <a:latin typeface="Garamond"/>
              </a:rPr>
              <a:t>•  Legionaries ceased to be propertied smallholders returning home to private farms.</a:t>
            </a:r>
          </a:p>
          <a:p>
            <a:pPr>
              <a:spcAft>
                <a:spcPts val="990"/>
              </a:spcAft>
            </a:pPr>
            <a:r>
              <a:rPr sz="2200" b="0" i="0">
                <a:solidFill>
                  <a:srgbClr val="231D15"/>
                </a:solidFill>
                <a:latin typeface="Garamond"/>
              </a:rPr>
              <a:t>•  Soldiers relied entirely upon their general to wring land allotments from politics.</a:t>
            </a:r>
          </a:p>
          <a:p>
            <a:pPr>
              <a:spcAft>
                <a:spcPts val="990"/>
              </a:spcAft>
            </a:pPr>
            <a:r>
              <a:rPr sz="2200" b="0" i="0">
                <a:solidFill>
                  <a:srgbClr val="231D15"/>
                </a:solidFill>
                <a:latin typeface="Garamond"/>
              </a:rPr>
              <a:t>•  Marius reorganized cohorts, equipment, and the eagle standard to cement loyalty.</a:t>
            </a:r>
          </a:p>
          <a:p>
            <a:pPr>
              <a:spcAft>
                <a:spcPts val="990"/>
              </a:spcAft>
            </a:pPr>
            <a:r>
              <a:rPr sz="2200" b="0" i="0">
                <a:solidFill>
                  <a:srgbClr val="231D15"/>
                </a:solidFill>
                <a:latin typeface="Garamond"/>
              </a:rPr>
              <a:t>•  Precedent-arrow: Capite censi enlistment (107 BC) → Private armies loyal to warlords over Republic.</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THE JUGURTHINE WAR AS A SYSTEM, 111–105 BC (Panel III/IV, cohort structural transformation).</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V-S03 · 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Breach V: Sulla's March on Rome (88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Tribune Sulpicius transferred the lucrative Mithridatic command from Sulla to Marius.</a:t>
            </a:r>
          </a:p>
          <a:p>
            <a:pPr>
              <a:spcAft>
                <a:spcPts val="990"/>
              </a:spcAft>
            </a:pPr>
            <a:r>
              <a:rPr sz="2200" b="0" i="0">
                <a:solidFill>
                  <a:srgbClr val="231D15"/>
                </a:solidFill>
                <a:latin typeface="Garamond"/>
              </a:rPr>
              <a:t>•  Sulla's six legions at Nola stoned the assembly's incoming military tribunes.</a:t>
            </a:r>
          </a:p>
          <a:p>
            <a:pPr>
              <a:spcAft>
                <a:spcPts val="990"/>
              </a:spcAft>
            </a:pPr>
            <a:r>
              <a:rPr sz="2200" b="0" i="0">
                <a:solidFill>
                  <a:srgbClr val="231D15"/>
                </a:solidFill>
                <a:latin typeface="Garamond"/>
              </a:rPr>
              <a:t>•  Sulla led his army to assault Rome in urban street-fighting.</a:t>
            </a:r>
          </a:p>
          <a:p>
            <a:pPr>
              <a:spcAft>
                <a:spcPts val="990"/>
              </a:spcAft>
            </a:pPr>
            <a:r>
              <a:rPr sz="2200" b="0" i="0">
                <a:solidFill>
                  <a:srgbClr val="231D15"/>
                </a:solidFill>
                <a:latin typeface="Garamond"/>
              </a:rPr>
              <a:t>•  Opponents were outlawed; Marius fled into the marshes of Minturnae.</a:t>
            </a:r>
          </a:p>
          <a:p>
            <a:pPr>
              <a:spcAft>
                <a:spcPts val="990"/>
              </a:spcAft>
            </a:pPr>
            <a:r>
              <a:rPr sz="2200" b="0" i="0">
                <a:solidFill>
                  <a:srgbClr val="231D15"/>
                </a:solidFill>
                <a:latin typeface="Garamond"/>
              </a:rPr>
              <a:t>•  Precedent-arrow: Sulla's march (88 BC) → Precedent of turning provincial legions against the capital.</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Map schematic: Sulla's six legions marching along the Via Appia from Nola to breach the Esquiline Gate.</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V-S03 · 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Breach VI: Sulla's Dictatorship and Proscriptions (82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Sulla revived the ancient dictatorship with an indefinite, open-ended term limit.</a:t>
            </a:r>
          </a:p>
          <a:p>
            <a:pPr>
              <a:spcAft>
                <a:spcPts val="990"/>
              </a:spcAft>
            </a:pPr>
            <a:r>
              <a:rPr sz="2200" b="0" i="0">
                <a:solidFill>
                  <a:srgbClr val="231D15"/>
                </a:solidFill>
                <a:latin typeface="Garamond"/>
              </a:rPr>
              <a:t>•  Proscription lists posted in the Forum stripped named citizens of all law.</a:t>
            </a:r>
          </a:p>
          <a:p>
            <a:pPr>
              <a:spcAft>
                <a:spcPts val="990"/>
              </a:spcAft>
            </a:pPr>
            <a:r>
              <a:rPr sz="2200" b="0" i="0">
                <a:solidFill>
                  <a:srgbClr val="231D15"/>
                </a:solidFill>
                <a:latin typeface="Garamond"/>
              </a:rPr>
              <a:t>•  State bounties rewarded killers; victims' sons were barred from public office.</a:t>
            </a:r>
          </a:p>
          <a:p>
            <a:pPr>
              <a:spcAft>
                <a:spcPts val="990"/>
              </a:spcAft>
            </a:pPr>
            <a:r>
              <a:rPr sz="2200" b="0" i="0">
                <a:solidFill>
                  <a:srgbClr val="231D15"/>
                </a:solidFill>
                <a:latin typeface="Garamond"/>
              </a:rPr>
              <a:t>•  Confiscated properties funded settlements for one hundred thousand Sullan veterans.</a:t>
            </a:r>
          </a:p>
          <a:p>
            <a:pPr>
              <a:spcAft>
                <a:spcPts val="990"/>
              </a:spcAft>
            </a:pPr>
            <a:r>
              <a:rPr sz="2200" b="0" i="0">
                <a:solidFill>
                  <a:srgbClr val="231D15"/>
                </a:solidFill>
                <a:latin typeface="Garamond"/>
              </a:rPr>
              <a:t>•  Precedent-arrow: Sullan proscription (82 BC) → State terror normalized as routine administrative pacification.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Plate: The proscription lists in the Forum, December 82 BC (Gérôme register, whitened wooden boards on the Rostra).</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V-S03 · 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Breach VII: Extraordinary Commands by Plebiscite (67–66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Tribunes Gabinius and Manilius bypassed the Senate using assembly plebiscites.</a:t>
            </a:r>
          </a:p>
          <a:p>
            <a:pPr>
              <a:spcAft>
                <a:spcPts val="990"/>
              </a:spcAft>
            </a:pPr>
            <a:r>
              <a:rPr sz="2200" b="0" i="0">
                <a:solidFill>
                  <a:srgbClr val="231D15"/>
                </a:solidFill>
                <a:latin typeface="Garamond"/>
              </a:rPr>
              <a:t>•  Pompey received vast imperium over the Mediterranean and all eastern provinces.</a:t>
            </a:r>
          </a:p>
          <a:p>
            <a:pPr>
              <a:spcAft>
                <a:spcPts val="990"/>
              </a:spcAft>
            </a:pPr>
            <a:r>
              <a:rPr sz="2200" b="0" i="0">
                <a:solidFill>
                  <a:srgbClr val="231D15"/>
                </a:solidFill>
                <a:latin typeface="Garamond"/>
              </a:rPr>
              <a:t>•  Unrestricted treasury access and subordinate praetorian legates created private state-power.</a:t>
            </a:r>
          </a:p>
          <a:p>
            <a:pPr>
              <a:spcAft>
                <a:spcPts val="990"/>
              </a:spcAft>
            </a:pPr>
            <a:r>
              <a:rPr sz="2200" b="0" i="0">
                <a:solidFill>
                  <a:srgbClr val="231D15"/>
                </a:solidFill>
                <a:latin typeface="Garamond"/>
              </a:rPr>
              <a:t>•  Traditional annual senatorial provincial allocation was effectively nullified.</a:t>
            </a:r>
          </a:p>
          <a:p>
            <a:pPr>
              <a:spcAft>
                <a:spcPts val="990"/>
              </a:spcAft>
            </a:pPr>
            <a:r>
              <a:rPr sz="2200" b="0" i="0">
                <a:solidFill>
                  <a:srgbClr val="231D15"/>
                </a:solidFill>
                <a:latin typeface="Garamond"/>
              </a:rPr>
              <a:t>•  Precedent-arrow: Gabinian/Manilian laws (67–66 BC) → Mega-commands paving the way for Caesar's Gaul.</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Plate: Pompey at the Temple, Jerusalem, autumn 63 BC (Pompey standing in the dark void of the debir).</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V-S03 · 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Breach VIII: Crossing the Rubicon (49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The Senate passed the senatus consultum ultimum against Caesar in January.</a:t>
            </a:r>
          </a:p>
          <a:p>
            <a:pPr>
              <a:spcAft>
                <a:spcPts val="990"/>
              </a:spcAft>
            </a:pPr>
            <a:r>
              <a:rPr sz="2200" b="0" i="0">
                <a:solidFill>
                  <a:srgbClr val="231D15"/>
                </a:solidFill>
                <a:latin typeface="Garamond"/>
              </a:rPr>
              <a:t>•  Tribunes Antony and Cassius fled Rome in disguise to Caesar's camp.</a:t>
            </a:r>
          </a:p>
          <a:p>
            <a:pPr>
              <a:spcAft>
                <a:spcPts val="990"/>
              </a:spcAft>
            </a:pPr>
            <a:r>
              <a:rPr sz="2200" b="0" i="0">
                <a:solidFill>
                  <a:srgbClr val="231D15"/>
                </a:solidFill>
                <a:latin typeface="Garamond"/>
              </a:rPr>
              <a:t>•  Caesar led the Thirteenth Legion across the provincial boundary into Italy.</a:t>
            </a:r>
          </a:p>
          <a:p>
            <a:pPr>
              <a:spcAft>
                <a:spcPts val="990"/>
              </a:spcAft>
            </a:pPr>
            <a:r>
              <a:rPr sz="2200" b="0" i="0">
                <a:solidFill>
                  <a:srgbClr val="231D15"/>
                </a:solidFill>
                <a:latin typeface="Garamond"/>
              </a:rPr>
              <a:t>•  Clementia Caesaris neutralized opposition by pardoning captured Pompeian senators.</a:t>
            </a:r>
          </a:p>
          <a:p>
            <a:pPr>
              <a:spcAft>
                <a:spcPts val="990"/>
              </a:spcAft>
            </a:pPr>
            <a:r>
              <a:rPr sz="2200" b="0" i="0">
                <a:solidFill>
                  <a:srgbClr val="231D15"/>
                </a:solidFill>
                <a:latin typeface="Garamond"/>
              </a:rPr>
              <a:t>•  Precedent-arrow: Sullan march (88 BC) → Provincial proconsul wages civil war to avoid prosecution.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Frontispiece for Book V: The Rubicon at first light in January (Meissonier/Friedrich style, mounted general on bank).</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V-S03 · 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Breach IX: Caesar's Perpetual Dictatorship (44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Caesar was appointed dictator perpetuo, formally extinguishing annual rotational power.</a:t>
            </a:r>
          </a:p>
          <a:p>
            <a:pPr>
              <a:spcAft>
                <a:spcPts val="990"/>
              </a:spcAft>
            </a:pPr>
            <a:r>
              <a:rPr sz="2200" b="0" i="0">
                <a:solidFill>
                  <a:srgbClr val="231D15"/>
                </a:solidFill>
                <a:latin typeface="Garamond"/>
              </a:rPr>
              <a:t>•  Honors included personal sacrosanctity, month renaming, and a statue among kings.</a:t>
            </a:r>
          </a:p>
          <a:p>
            <a:pPr>
              <a:spcAft>
                <a:spcPts val="990"/>
              </a:spcAft>
            </a:pPr>
            <a:r>
              <a:rPr sz="2200" b="0" i="0">
                <a:solidFill>
                  <a:srgbClr val="231D15"/>
                </a:solidFill>
                <a:latin typeface="Garamond"/>
              </a:rPr>
              <a:t>•  Monarchy existed in fact, though Caesar refused Antony's diadem at Lupercalia.</a:t>
            </a:r>
          </a:p>
          <a:p>
            <a:pPr>
              <a:spcAft>
                <a:spcPts val="990"/>
              </a:spcAft>
            </a:pPr>
            <a:r>
              <a:rPr sz="2200" b="0" i="0">
                <a:solidFill>
                  <a:srgbClr val="231D15"/>
                </a:solidFill>
                <a:latin typeface="Garamond"/>
              </a:rPr>
              <a:t>•  Liberators assassinated Caesar on the Ides of March in Pompey's portico.</a:t>
            </a:r>
          </a:p>
          <a:p>
            <a:pPr>
              <a:spcAft>
                <a:spcPts val="990"/>
              </a:spcAft>
            </a:pPr>
            <a:r>
              <a:rPr sz="2200" b="0" i="0">
                <a:solidFill>
                  <a:srgbClr val="231D15"/>
                </a:solidFill>
                <a:latin typeface="Garamond"/>
              </a:rPr>
              <a:t>•  Precedent-arrow: Indefinite dictatorship (44 BC) → Tyrannicide as the only remaining constitutional remedy.</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Architectural diagram: The Curia of Pompey showing the base of Pompey's statue and the assassins' positions.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V-S03 · 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Breach X: The Lex Titia (43 BC) &amp; The Point of No Return</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The Lex Titia statutory law established Octavian, Antony, and Lepidus as triumvirs.</a:t>
            </a:r>
          </a:p>
          <a:p>
            <a:pPr>
              <a:spcAft>
                <a:spcPts val="990"/>
              </a:spcAft>
            </a:pPr>
            <a:r>
              <a:rPr sz="2200" b="0" i="0">
                <a:solidFill>
                  <a:srgbClr val="231D15"/>
                </a:solidFill>
                <a:latin typeface="Garamond"/>
              </a:rPr>
              <a:t>•  The second proscription executed three hundred senators, including Cicero, under law.</a:t>
            </a:r>
          </a:p>
          <a:p>
            <a:pPr>
              <a:spcAft>
                <a:spcPts val="990"/>
              </a:spcAft>
            </a:pPr>
            <a:r>
              <a:rPr sz="2200" b="0" i="0">
                <a:solidFill>
                  <a:srgbClr val="231D15"/>
                </a:solidFill>
                <a:latin typeface="Garamond"/>
              </a:rPr>
              <a:t>•  Forty-three private legions fought at Philippi to divide the Mediterranean world.</a:t>
            </a:r>
          </a:p>
          <a:p>
            <a:pPr>
              <a:spcAft>
                <a:spcPts val="990"/>
              </a:spcAft>
            </a:pPr>
            <a:r>
              <a:rPr sz="2200" b="0" i="0">
                <a:solidFill>
                  <a:srgbClr val="231D15"/>
                </a:solidFill>
                <a:latin typeface="Garamond"/>
              </a:rPr>
              <a:t>•  Precedent-arrow: SCU (121 BC) → Sullan terror (82 BC) → Statutory despotism (43 BC).</a:t>
            </a:r>
          </a:p>
          <a:p>
            <a:pPr>
              <a:spcAft>
                <a:spcPts val="990"/>
              </a:spcAft>
            </a:pPr>
            <a:r>
              <a:rPr sz="2200" b="0" i="0">
                <a:solidFill>
                  <a:srgbClr val="231D15"/>
                </a:solidFill>
                <a:latin typeface="Garamond"/>
              </a:rPr>
              <a:t>•  Open Vote: Which of the ten breaches was Rome's fatal point of no return?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Plate: Closing plate for Book V: The doors of Janus, January 29 BC (ancient bronze doors closing in dusk).</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V-S03 · 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