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Marius transformed the Roman legion from a propertied citizen-militia into a client army whose post-service survival depended wholly on its commander. Caesar inherited this instrument and refined it to peak operational efficiency. By forcing the legionary to carry his own kit, rations, and tools, Caesar eliminated the ponderous baggage trains that had paralyzed earlier Roman commanders, granting his columns unmatched continental velocity. Crucially, these troops possessed no civilian farms to return to; their economic horizon was entirely bound to Caesar's political success in extracting land distributions. The aquila was their religion, and their general was their sole patron. When the Senate challenged Caesar in 50 BC, it failed to recognize that his legions were no longer arms of the Republic.</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Caesar's strategic hallmark was preemption executed at terrifying speed. In 58 BC, confronted by the migration of 368,000 Helvetii—the tradition's figure from captured Greek tablets—he engineered diplomatic delays while fortifying the river crossings, raising additional legions entirely on his own authority. When wild rumors of Germanic stature provoked panic among aristocratic staff tribunes at Vesontio, Caesar restored discipline through shaming theater, announcing he would advance with the Tenth Legion alone. Ariovistus was brought to battle and broken before the Suebic confederacy could consolidate the Rhine frontier. In a single campaigning season, the proconsul altered the strategic balance of Gaul by moving faster than either barbarian assemblies or the Roman Senate could deliberate.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At the river Sambre in 57 BC, the Belgic Nervii sprang an ambush while the legions were clearing timber and digging ramparts. The Roman right wing was enveloped, and every centurion of the Twelfth Legion's fourth cohort was killed or wounded. Here, the tactical resilience of the Marian cohort showed its value: cut off from central command, veteran legionaries formed squares on their own initiative. Caesar entered the first line on foot, having snatched a shield from a rear-ranker, calling out centurions by name to restore the front until the Tenth Legion counter-attacked from across the river. The doctrine relied directly on professional centurions and a commander willing to stake his life in the line.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Caesar understood that engineering could achieve psychological dominance more cheaply than territorial occupation. In 55 BC, having repulsed the Usipetes, he refused to cross the Rhine in boats, judging it beneath Roman dignity. Instead, his engineers bridged a torrential, forty-foot-deep river in ten days, driving slanted piles upstream to break the current. The eighteen days spent burning empty settlements beyond the river produced zero territorial gains, but delivered complete psychological dislocation across the German frontier. Dismantling the bridge behind him completed the demonstration: Rome could cross the insurmountable world-boundary at will, and leave when satisfied. It was engineering wielded as pure imperial rhetoric.</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Commentarii de Bello Gallico represent antiquity's supreme masterpiece of political self-presentation. Dispatched annually to Rome, they were Grade A eyewitness evidence that functioned as campaign literature. Caesar's adoption of the detached third person created an aura of dispassionate record-keeping while systematically disguising diplomatic crimes and explaining away tactical blunders. Asinius Pollio, a Caesarian officer and later historian, cautioned that the commentaries were written with too little care and too little truth. Our editorial rule is fixed: trust the topography, engineering, and army movements; strictly audit the numbers, motives, and self-serving claims of innocence. The pen protected the command while the legions conquered the province.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Whenever Gallic resistance threatened his strategic schedule, Caesar deployed calculated, bureaucratic terror. In 55 BC, he detained the chiefs of the Usipetes and Tencteri during a truce and attacked their defenseless camp, driving the migrating population into the river junction—a stroke so flagrant that Cato moved in the Senate to deliver Caesar bound to the survivors. Off Brittany, having immobilized the heavy Veneti fleet by shearing their halyards with sickles on poles, he executed their governing council and sold the population. At Uxellodunum in 51 BC, he amputated the hands of every surviving fighter to serve as living warnings. For foreign enemies, Caesarian warfare was absolute.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investment of Alesia in 52 BC is the engineering summit of ancient warfare. Enclosing eighty thousand defenders on a high plateau while facing an external relief army estimated by the Commentarii at two hundred and fifty thousand, Caesar built two concentric fortified lines enclosing thirty-eight square kilometers. Between these ramparts lay engineered killing zones sown with cippi, lilia pits, and iron stimuli. When the relief host breached the northern camp on Mont Réa on the third day, Caesar personally led the reserve down the slope, conspicuous to friend and foe in his scarlet paludamentum. Circumvallation turned the besieged garrison into bait, breaking Free Gaul against Roman mathematics.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When the senatorial oligarchy rejected Curio's supermajority compromise to disarm both dynasts, the Senate deployed the senatus consultum ultimum for the last time. Tribunes fled to Caesar in hired carts, giving him his essential propaganda: the sacred tribunician shield violated by a faction. On the night of January 10, 49 BC, standing at the boundary stream with the Thirteenth Legion, Caesar weighed his dignitas against high treason. With Asinius Pollio listening, he quoted Menander and crossed. The doctrine developed across eight years in Gaul—operational speed, psychological dominance, and total tactical confidence—was now turned directly upon the constitutional apparatus of the Roman Republic.</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Caesar's strategic answer to Sulla's bloody precedent was the invention of clementia as an active operational weapon. At Corfinium, when Domitius Ahenobarbus was surrendered by his mutinous garrison, Caesar dismissed the senators unharmed, restored their confiscated money, and enrolled their soldiers. In an extant letter, he stated his doctrine plainly: let mercy and generosity be the new method of conquering. By refusing to execute citizens or compile proscription lists, Caesar collapsed Pompey's Italian recruiting base in two months. Clemency was not moral sentimentality; it was psychological warfare designed to neutralize senatorial resistance and reassure the propertied classes that their lives and fortunes were safe.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Leaving an evacuated Rome behind him, Caesar marched directly to Spain to crush Pompey's veteran legions before their master could assemble the East. At Ilerda, facing five veteran legions under Afranius and Petreius, Caesar was nearly cut off by torrential spring floods that swept away his bridges. Once his Gallic cavalry re-established mobility, he out-maneuvered the enemy across the arid plateau, seizing the defiles leading to the Ebro. Cut off from all water and surrounded by Roman entrenchments, the Pompeian army disintegrated into fraternization and unconditional surrender. Caesar discharged the troops without reprisals, defeating an equal Roman army through engineering and logistics alone.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At Dyrrachium in 48 BC, Caesar's penchant for siege warfare pushed his doctrine past its breaking point. Attempting to circumvallate Pompey's forty-five thousand men with only twenty thousand Caesarians, Caesar threw seventeen miles of works across the mountains while Pompey constructed fifteen miles of counter-fortifications. Although Caesar's veterans endured famine by eating bread made of chara root, Pompey retained naval supremacy and sea-borne supply. Locating a gap in the unfinished southern works along the sea, Pompey breached the line in force, killing a thousand veterans and routing the rest. Caesar was saved solely by Pompey's caution, declaring that the enemy would have won had their commander known victory.</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At Pharsalus, senatorial political arrogance forced Pompey to abandon his attrition strategy and offer pitched battle. To counter Labienus's seven thousand cavalry, Caesar masked six veteran cohorts behind his single cavalry wing on the vulnerable right. When Labienus charged, the hidden fourth line advanced with leveled pila, thrusting at the aristocratic cavalrymen's faces. The cavalry panicked and fled, leaving Pompey's left flank completely exposed. Caesar's cohorts rolled up the line while his third line charged fresh into the center. Pompey fled the field, and Caesar walked among fifteen thousand dead citizens, lamenting, 'They would have it so.' The Gallic playbook had extinguished the armies of the senatorial Republic.</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TextBox 1"/>
          <p:cNvSpPr txBox="1"/>
          <p:nvPr/>
        </p:nvSpPr>
        <p:spPr>
          <a:xfrm>
            <a:off x="822960" y="640080"/>
            <a:ext cx="10515600" cy="457200"/>
          </a:xfrm>
          <a:prstGeom prst="rect">
            <a:avLst/>
          </a:prstGeom>
          <a:noFill/>
        </p:spPr>
        <p:txBody>
          <a:bodyPr wrap="square">
            <a:spAutoFit/>
          </a:bodyPr>
          <a:lstStyle/>
          <a:p>
            <a:pPr>
              <a:spcAft>
                <a:spcPts val="720"/>
              </a:spcAft>
            </a:pPr>
            <a:r>
              <a:rPr sz="1600" b="1" i="0">
                <a:solidFill>
                  <a:srgbClr val="8B1A1A"/>
                </a:solidFill>
                <a:latin typeface="Garamond"/>
              </a:rPr>
              <a:t>IMPERIUM ROMANUM</a:t>
            </a:r>
          </a:p>
        </p:txBody>
      </p:sp>
      <p:sp>
        <p:nvSpPr>
          <p:cNvPr id="3" name="TextBox 2"/>
          <p:cNvSpPr txBox="1"/>
          <p:nvPr/>
        </p:nvSpPr>
        <p:spPr>
          <a:xfrm>
            <a:off x="822960" y="2103120"/>
            <a:ext cx="10515600" cy="2011680"/>
          </a:xfrm>
          <a:prstGeom prst="rect">
            <a:avLst/>
          </a:prstGeom>
          <a:noFill/>
        </p:spPr>
        <p:txBody>
          <a:bodyPr wrap="square">
            <a:spAutoFit/>
          </a:bodyPr>
          <a:lstStyle/>
          <a:p>
            <a:pPr>
              <a:spcAft>
                <a:spcPts val="2160"/>
              </a:spcAft>
            </a:pPr>
            <a:r>
              <a:rPr sz="4800" b="1" i="0">
                <a:solidFill>
                  <a:srgbClr val="8B1A1A"/>
                </a:solidFill>
                <a:latin typeface="Garamond"/>
              </a:rPr>
              <a:t>Caesar's Playbook</a:t>
            </a:r>
          </a:p>
        </p:txBody>
      </p:sp>
      <p:sp>
        <p:nvSpPr>
          <p:cNvPr id="4" name="TextBox 3"/>
          <p:cNvSpPr txBox="1"/>
          <p:nvPr/>
        </p:nvSpPr>
        <p:spPr>
          <a:xfrm>
            <a:off x="822960" y="4206240"/>
            <a:ext cx="10515600" cy="1097280"/>
          </a:xfrm>
          <a:prstGeom prst="rect">
            <a:avLst/>
          </a:prstGeom>
          <a:noFill/>
        </p:spPr>
        <p:txBody>
          <a:bodyPr wrap="square">
            <a:spAutoFit/>
          </a:bodyPr>
          <a:lstStyle/>
          <a:p>
            <a:pPr>
              <a:spcAft>
                <a:spcPts val="1080"/>
              </a:spcAft>
            </a:pPr>
            <a:r>
              <a:rPr sz="2400" b="0" i="1">
                <a:solidFill>
                  <a:srgbClr val="231D15"/>
                </a:solidFill>
                <a:latin typeface="Garamond"/>
              </a:rPr>
              <a:t>Operational Doctrine, Information Warfare, and the Turn on the Republic (58–48 BC)</a:t>
            </a:r>
          </a:p>
        </p:txBody>
      </p:sp>
      <p:sp>
        <p:nvSpPr>
          <p:cNvPr id="5" name="TextBox 4"/>
          <p:cNvSpPr txBox="1"/>
          <p:nvPr/>
        </p:nvSpPr>
        <p:spPr>
          <a:xfrm>
            <a:off x="822960" y="6035040"/>
            <a:ext cx="10515600" cy="365760"/>
          </a:xfrm>
          <a:prstGeom prst="rect">
            <a:avLst/>
          </a:prstGeom>
          <a:noFill/>
        </p:spPr>
        <p:txBody>
          <a:bodyPr wrap="square">
            <a:spAutoFit/>
          </a:bodyPr>
          <a:lstStyle/>
          <a:p>
            <a:pPr>
              <a:spcAft>
                <a:spcPts val="540"/>
              </a:spcAft>
            </a:pPr>
            <a:r>
              <a:rPr sz="1200" b="0" i="0">
                <a:solidFill>
                  <a:srgbClr val="6B5B45"/>
                </a:solidFill>
                <a:latin typeface="Garamond"/>
              </a:rPr>
              <a:t>V-S02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Client Army as Strategic Weapon</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Inherited Marius's professionalized capite censi cohorts bound directly to their general.</a:t>
            </a:r>
          </a:p>
          <a:p>
            <a:pPr>
              <a:spcAft>
                <a:spcPts val="990"/>
              </a:spcAft>
            </a:pPr>
            <a:r>
              <a:rPr sz="2200" b="0" i="0">
                <a:solidFill>
                  <a:srgbClr val="231D15"/>
                </a:solidFill>
                <a:latin typeface="Garamond"/>
              </a:rPr>
              <a:t>•  Standardized equipment and eliminated heavy baggage via the self-sufficient muli Mariani.</a:t>
            </a:r>
          </a:p>
          <a:p>
            <a:pPr>
              <a:spcAft>
                <a:spcPts val="990"/>
              </a:spcAft>
            </a:pPr>
            <a:r>
              <a:rPr sz="2200" b="0" i="0">
                <a:solidFill>
                  <a:srgbClr val="231D15"/>
                </a:solidFill>
                <a:latin typeface="Garamond"/>
              </a:rPr>
              <a:t>•  Soldiers looked to the imperator rather than the Senate for land and livelihood.</a:t>
            </a:r>
          </a:p>
          <a:p>
            <a:pPr>
              <a:spcAft>
                <a:spcPts val="990"/>
              </a:spcAft>
            </a:pPr>
            <a:r>
              <a:rPr sz="2200" b="0" i="0">
                <a:solidFill>
                  <a:srgbClr val="231D15"/>
                </a:solidFill>
                <a:latin typeface="Garamond"/>
              </a:rPr>
              <a:t>•  The aquila eagle served as the cult-object of the new military loyalty.</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Frontispiece for Book V: The Rubicon at first light in January — the single mounted figure and waiting legionary column.</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V-S02 · 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Strategic Tempo and Calculated Preemption</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Fortified nineteen miles of the Rhône line to channel Helvetian migration.</a:t>
            </a:r>
          </a:p>
          <a:p>
            <a:pPr>
              <a:spcAft>
                <a:spcPts val="990"/>
              </a:spcAft>
            </a:pPr>
            <a:r>
              <a:rPr sz="2200" b="0" i="0">
                <a:solidFill>
                  <a:srgbClr val="231D15"/>
                </a:solidFill>
                <a:latin typeface="Garamond"/>
              </a:rPr>
              <a:t>•  Enrolled supplementary legions on personal credit without senatorial authorization.</a:t>
            </a:r>
          </a:p>
          <a:p>
            <a:pPr>
              <a:spcAft>
                <a:spcPts val="990"/>
              </a:spcAft>
            </a:pPr>
            <a:r>
              <a:rPr sz="2200" b="0" i="0">
                <a:solidFill>
                  <a:srgbClr val="231D15"/>
                </a:solidFill>
                <a:latin typeface="Garamond"/>
              </a:rPr>
              <a:t>•  Shattered the Vesontio officer panic by pledging to march with the Tenth Legion alone.</a:t>
            </a:r>
          </a:p>
          <a:p>
            <a:pPr>
              <a:spcAft>
                <a:spcPts val="990"/>
              </a:spcAft>
            </a:pPr>
            <a:r>
              <a:rPr sz="2200" b="0" i="0">
                <a:solidFill>
                  <a:srgbClr val="231D15"/>
                </a:solidFill>
                <a:latin typeface="Garamond"/>
              </a:rPr>
              <a:t>•  Overwhelmed Ariovistus's Suebi in Alsace before Germanic reinforcements could assemble.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Operational maneuver map of eastern Gaul, 58 BC, detailing the Saône interception and the pursuit to Bibracte.</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V-S02 · 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Tactical Articulation: The Sambre Crisis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Ten-cohort articulation provided tactical flexibility impossible under the older manipular checkerboard.</a:t>
            </a:r>
          </a:p>
          <a:p>
            <a:pPr>
              <a:spcAft>
                <a:spcPts val="990"/>
              </a:spcAft>
            </a:pPr>
            <a:r>
              <a:rPr sz="2200" b="0" i="0">
                <a:solidFill>
                  <a:srgbClr val="231D15"/>
                </a:solidFill>
                <a:latin typeface="Garamond"/>
              </a:rPr>
              <a:t>•  Nervii achieved complete operational surprise while legions were entrenching camp.</a:t>
            </a:r>
          </a:p>
          <a:p>
            <a:pPr>
              <a:spcAft>
                <a:spcPts val="990"/>
              </a:spcAft>
            </a:pPr>
            <a:r>
              <a:rPr sz="2200" b="0" i="0">
                <a:solidFill>
                  <a:srgbClr val="231D15"/>
                </a:solidFill>
                <a:latin typeface="Garamond"/>
              </a:rPr>
              <a:t>•  Veteran discipline permitted isolated cohorts to form defensive squares without centralized orders.</a:t>
            </a:r>
          </a:p>
          <a:p>
            <a:pPr>
              <a:spcAft>
                <a:spcPts val="990"/>
              </a:spcAft>
            </a:pPr>
            <a:r>
              <a:rPr sz="2200" b="0" i="0">
                <a:solidFill>
                  <a:srgbClr val="231D15"/>
                </a:solidFill>
                <a:latin typeface="Garamond"/>
              </a:rPr>
              <a:t>•  Caesar stabilized the collapsing line personally, rallying centurions by name.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diagram of the Battle of the Sambre, 57 BC, showing camp entrenchments and the Tenth Legion's counter-stroke.</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V-S02 · 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Engineering as Psychological Shock</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Constructed a massive timber trestle bridge across the Rhine in ten days.</a:t>
            </a:r>
          </a:p>
          <a:p>
            <a:pPr>
              <a:spcAft>
                <a:spcPts val="990"/>
              </a:spcAft>
            </a:pPr>
            <a:r>
              <a:rPr sz="2200" b="0" i="0">
                <a:solidFill>
                  <a:srgbClr val="231D15"/>
                </a:solidFill>
                <a:latin typeface="Garamond"/>
              </a:rPr>
              <a:t>•  Rammed foundation piles aslant against forty feet of swift river current.</a:t>
            </a:r>
          </a:p>
          <a:p>
            <a:pPr>
              <a:spcAft>
                <a:spcPts val="990"/>
              </a:spcAft>
            </a:pPr>
            <a:r>
              <a:rPr sz="2200" b="0" i="0">
                <a:solidFill>
                  <a:srgbClr val="231D15"/>
                </a:solidFill>
                <a:latin typeface="Garamond"/>
              </a:rPr>
              <a:t>•  Conducted eighteen days of punitive demonstration before voluntarily dismantling the span.</a:t>
            </a:r>
          </a:p>
          <a:p>
            <a:pPr>
              <a:spcAft>
                <a:spcPts val="990"/>
              </a:spcAft>
            </a:pPr>
            <a:r>
              <a:rPr sz="2200" b="0" i="0">
                <a:solidFill>
                  <a:srgbClr val="231D15"/>
                </a:solidFill>
                <a:latin typeface="Garamond"/>
              </a:rPr>
              <a:t>•  Used technical mastery as sovereign geopolitical rhetoric addressed to Germany.</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Technical architectural reconstruction of the Rhine timber bridge piles and slanted trestle structure, 55 BC.</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V-S02 · 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Information Warfare: The Commentarii</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Drafted dispatches for annual publication aimed directly at the Roman electorate.</a:t>
            </a:r>
          </a:p>
          <a:p>
            <a:pPr>
              <a:spcAft>
                <a:spcPts val="990"/>
              </a:spcAft>
            </a:pPr>
            <a:r>
              <a:rPr sz="2200" b="0" i="0">
                <a:solidFill>
                  <a:srgbClr val="231D15"/>
                </a:solidFill>
                <a:latin typeface="Garamond"/>
              </a:rPr>
              <a:t>•  Employed third-person prose to manufacture an illusion of clinical detachment.</a:t>
            </a:r>
          </a:p>
          <a:p>
            <a:pPr>
              <a:spcAft>
                <a:spcPts val="990"/>
              </a:spcAft>
            </a:pPr>
            <a:r>
              <a:rPr sz="2200" b="0" i="0">
                <a:solidFill>
                  <a:srgbClr val="231D15"/>
                </a:solidFill>
                <a:latin typeface="Garamond"/>
              </a:rPr>
              <a:t>•  Cicero praised their bare, straight elegance; Pollio warned they lacked truth.</a:t>
            </a:r>
          </a:p>
          <a:p>
            <a:pPr>
              <a:spcAft>
                <a:spcPts val="990"/>
              </a:spcAft>
            </a:pPr>
            <a:r>
              <a:rPr sz="2200" b="0" i="0">
                <a:solidFill>
                  <a:srgbClr val="231D15"/>
                </a:solidFill>
                <a:latin typeface="Garamond"/>
              </a:rPr>
              <a:t>•  Audited tactical reverses while inflating barbarian numbers to maximize prestige.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Manuscript reproduction of Caesar's Commentarii de Bello Gallico, highlighting third-person syntax and dispatches.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V-S02 · 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Total War and Calculated Coercion</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Annihilated the Usipetes and Tencteri during a parley, claiming 430,000 dead.</a:t>
            </a:r>
          </a:p>
          <a:p>
            <a:pPr>
              <a:spcAft>
                <a:spcPts val="990"/>
              </a:spcAft>
            </a:pPr>
            <a:r>
              <a:rPr sz="2200" b="0" i="0">
                <a:solidFill>
                  <a:srgbClr val="231D15"/>
                </a:solidFill>
                <a:latin typeface="Garamond"/>
              </a:rPr>
              <a:t>•  Cato demanded Caesar be surrendered to the barbarians to expiate the broken truce.</a:t>
            </a:r>
          </a:p>
          <a:p>
            <a:pPr>
              <a:spcAft>
                <a:spcPts val="990"/>
              </a:spcAft>
            </a:pPr>
            <a:r>
              <a:rPr sz="2200" b="0" i="0">
                <a:solidFill>
                  <a:srgbClr val="231D15"/>
                </a:solidFill>
                <a:latin typeface="Garamond"/>
              </a:rPr>
              <a:t>•  Sheared the halyards of the Veneti fleet and executed their entire senate.</a:t>
            </a:r>
          </a:p>
          <a:p>
            <a:pPr>
              <a:spcAft>
                <a:spcPts val="990"/>
              </a:spcAft>
            </a:pPr>
            <a:r>
              <a:rPr sz="2200" b="0" i="0">
                <a:solidFill>
                  <a:srgbClr val="231D15"/>
                </a:solidFill>
                <a:latin typeface="Garamond"/>
              </a:rPr>
              <a:t>•  Severed the hands of the Uxellodunum garrison as a public object lesson.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Map of punitive operations in Gaul: Brittany (Veneti naval battle) and the Dordogne (Uxellodunum hand-severing).</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V-S02 · 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Geometric Encirclement: The Siege of Alesia</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Invested eighty thousand Gauls under Vercingetorix behind eleven miles of circumvallation.</a:t>
            </a:r>
          </a:p>
          <a:p>
            <a:pPr>
              <a:spcAft>
                <a:spcPts val="990"/>
              </a:spcAft>
            </a:pPr>
            <a:r>
              <a:rPr sz="2200" b="0" i="0">
                <a:solidFill>
                  <a:srgbClr val="231D15"/>
                </a:solidFill>
                <a:latin typeface="Garamond"/>
              </a:rPr>
              <a:t>•  Constructed fourteen miles of outer contravallation against a quarter-million relief troops.</a:t>
            </a:r>
          </a:p>
          <a:p>
            <a:pPr>
              <a:spcAft>
                <a:spcPts val="990"/>
              </a:spcAft>
            </a:pPr>
            <a:r>
              <a:rPr sz="2200" b="0" i="0">
                <a:solidFill>
                  <a:srgbClr val="231D15"/>
                </a:solidFill>
                <a:latin typeface="Garamond"/>
              </a:rPr>
              <a:t>•  Sowed defensive belts with cippi branches, lilia pits, and iron-hooked stimuli.</a:t>
            </a:r>
          </a:p>
          <a:p>
            <a:pPr>
              <a:spcAft>
                <a:spcPts val="990"/>
              </a:spcAft>
            </a:pPr>
            <a:r>
              <a:rPr sz="2200" b="0" i="0">
                <a:solidFill>
                  <a:srgbClr val="231D15"/>
                </a:solidFill>
                <a:latin typeface="Garamond"/>
              </a:rPr>
              <a:t>•  Personally committed the reserve on Mont Réa in his scarlet cloak.</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Concentric siege schematic: ALESIA · THE DOUBLE SIEGE, showing inner circumvallation, outer contravallation, and Mont Réa.</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V-S02 · 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Turning Inward: The Rubicon Ratchet</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The Senate invoked the senatus consultum ultimum on January 7, 49 BC.</a:t>
            </a:r>
          </a:p>
          <a:p>
            <a:pPr>
              <a:spcAft>
                <a:spcPts val="990"/>
              </a:spcAft>
            </a:pPr>
            <a:r>
              <a:rPr sz="2200" b="0" i="0">
                <a:solidFill>
                  <a:srgbClr val="231D15"/>
                </a:solidFill>
                <a:latin typeface="Garamond"/>
              </a:rPr>
              <a:t>•  Tribunes Antony and Cassius fled Rome disguised as slaves.</a:t>
            </a:r>
          </a:p>
          <a:p>
            <a:pPr>
              <a:spcAft>
                <a:spcPts val="990"/>
              </a:spcAft>
            </a:pPr>
            <a:r>
              <a:rPr sz="2200" b="0" i="0">
                <a:solidFill>
                  <a:srgbClr val="231D15"/>
                </a:solidFill>
                <a:latin typeface="Garamond"/>
              </a:rPr>
              <a:t>•  Caesar confronted the border stream with the Thirteenth Legion's five thousand veterans.</a:t>
            </a:r>
          </a:p>
          <a:p>
            <a:pPr>
              <a:spcAft>
                <a:spcPts val="990"/>
              </a:spcAft>
            </a:pPr>
            <a:r>
              <a:rPr sz="2200" b="0" i="0">
                <a:solidFill>
                  <a:srgbClr val="231D15"/>
                </a:solidFill>
                <a:latin typeface="Garamond"/>
              </a:rPr>
              <a:t>•  Invoked Menander's Greek maxim: 'Let the die be flown.'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Frontispiece for Book V: The Rubicon at first light in January (Meissonier-style realism, waiting legion).</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V-S02 · 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Clementia Caesaris: Strategic Mercy</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Subdued Italy in sixty days without proscriptions or political executions.</a:t>
            </a:r>
          </a:p>
          <a:p>
            <a:pPr>
              <a:spcAft>
                <a:spcPts val="990"/>
              </a:spcAft>
            </a:pPr>
            <a:r>
              <a:rPr sz="2200" b="0" i="0">
                <a:solidFill>
                  <a:srgbClr val="231D15"/>
                </a:solidFill>
                <a:latin typeface="Garamond"/>
              </a:rPr>
              <a:t>•  Surrendered consular Domitius Ahenobarbus dismissed unharmed at Corfinium.</a:t>
            </a:r>
          </a:p>
          <a:p>
            <a:pPr>
              <a:spcAft>
                <a:spcPts val="990"/>
              </a:spcAft>
            </a:pPr>
            <a:r>
              <a:rPr sz="2200" b="0" i="0">
                <a:solidFill>
                  <a:srgbClr val="231D15"/>
                </a:solidFill>
                <a:latin typeface="Garamond"/>
              </a:rPr>
              <a:t>•  Replaced the bloody terror of Sulla with systematic, publicized forgiveness.</a:t>
            </a:r>
          </a:p>
          <a:p>
            <a:pPr>
              <a:spcAft>
                <a:spcPts val="990"/>
              </a:spcAft>
            </a:pPr>
            <a:r>
              <a:rPr sz="2200" b="0" i="0">
                <a:solidFill>
                  <a:srgbClr val="231D15"/>
                </a:solidFill>
                <a:latin typeface="Garamond"/>
              </a:rPr>
              <a:t>•  Undermined Pompeian legitimacy by welcoming surrendered legions directly into service.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Detail of the Corfinium surrender, 49 BC: captured senatorial commanders dismissed before assembled Caesarian cohorts.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V-S02 · 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Bloodless Attrition: The Ilerda Campaign</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Marched immediately to Spain to eliminate seven veteran Pompeian legions.</a:t>
            </a:r>
          </a:p>
          <a:p>
            <a:pPr>
              <a:spcAft>
                <a:spcPts val="990"/>
              </a:spcAft>
            </a:pPr>
            <a:r>
              <a:rPr sz="2200" b="0" i="0">
                <a:solidFill>
                  <a:srgbClr val="231D15"/>
                </a:solidFill>
                <a:latin typeface="Garamond"/>
              </a:rPr>
              <a:t>•  Survived catastrophic river floods that temporarily severed his supply lines.</a:t>
            </a:r>
          </a:p>
          <a:p>
            <a:pPr>
              <a:spcAft>
                <a:spcPts val="990"/>
              </a:spcAft>
            </a:pPr>
            <a:r>
              <a:rPr sz="2200" b="0" i="0">
                <a:solidFill>
                  <a:srgbClr val="231D15"/>
                </a:solidFill>
                <a:latin typeface="Garamond"/>
              </a:rPr>
              <a:t>•  Out-marched Afranius and Petreius to cut them from water and the Ebro.</a:t>
            </a:r>
          </a:p>
          <a:p>
            <a:pPr>
              <a:spcAft>
                <a:spcPts val="990"/>
              </a:spcAft>
            </a:pPr>
            <a:r>
              <a:rPr sz="2200" b="0" i="0">
                <a:solidFill>
                  <a:srgbClr val="231D15"/>
                </a:solidFill>
                <a:latin typeface="Garamond"/>
              </a:rPr>
              <a:t>•  Forced the surrender of an entire consular army without a pitched battle.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Operational maneuver map of the Ebro plateau at Ilerda, 49 BC, tracing supply lines, defiles, and water blockades.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V-S02 · 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Operational Overreach: Dyrrachium</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Besieged a larger Pompeian army across seventeen miles of Epirote contravallation.</a:t>
            </a:r>
          </a:p>
          <a:p>
            <a:pPr>
              <a:spcAft>
                <a:spcPts val="990"/>
              </a:spcAft>
            </a:pPr>
            <a:r>
              <a:rPr sz="2200" b="0" i="0">
                <a:solidFill>
                  <a:srgbClr val="231D15"/>
                </a:solidFill>
                <a:latin typeface="Garamond"/>
              </a:rPr>
              <a:t>•  Pompey met the lines with fifteen miles of counter-fortifications.</a:t>
            </a:r>
          </a:p>
          <a:p>
            <a:pPr>
              <a:spcAft>
                <a:spcPts val="990"/>
              </a:spcAft>
            </a:pPr>
            <a:r>
              <a:rPr sz="2200" b="0" i="0">
                <a:solidFill>
                  <a:srgbClr val="231D15"/>
                </a:solidFill>
                <a:latin typeface="Garamond"/>
              </a:rPr>
              <a:t>•  Caesarian veterans endured extreme famine, subsisting on wild chara root bread.</a:t>
            </a:r>
          </a:p>
          <a:p>
            <a:pPr>
              <a:spcAft>
                <a:spcPts val="990"/>
              </a:spcAft>
            </a:pPr>
            <a:r>
              <a:rPr sz="2200" b="0" i="0">
                <a:solidFill>
                  <a:srgbClr val="231D15"/>
                </a:solidFill>
                <a:latin typeface="Garamond"/>
              </a:rPr>
              <a:t>•  Suffered a tactical collapse on the sea flank, losing a thousand veterans.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Fortification plan of Dyrrachium, 48 BC, showing the double lines, coastal breach, and the marshes.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V-S02 · 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Decisive Asymmetry: The Field of Pharsalus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Twenty-two thousand Caesarians faced forty-five thousand Pompeians on August 9, 48 BC.</a:t>
            </a:r>
          </a:p>
          <a:p>
            <a:pPr>
              <a:spcAft>
                <a:spcPts val="990"/>
              </a:spcAft>
            </a:pPr>
            <a:r>
              <a:rPr sz="2200" b="0" i="0">
                <a:solidFill>
                  <a:srgbClr val="231D15"/>
                </a:solidFill>
                <a:latin typeface="Garamond"/>
              </a:rPr>
              <a:t>•  Concealed a fourth line of six veteran cohorts behind his cavalry wing.</a:t>
            </a:r>
          </a:p>
          <a:p>
            <a:pPr>
              <a:spcAft>
                <a:spcPts val="990"/>
              </a:spcAft>
            </a:pPr>
            <a:r>
              <a:rPr sz="2200" b="0" i="0">
                <a:solidFill>
                  <a:srgbClr val="231D15"/>
                </a:solidFill>
                <a:latin typeface="Garamond"/>
              </a:rPr>
              <a:t>•  Ordered cohorts to thrust pila upward directly into cavalry faces.</a:t>
            </a:r>
          </a:p>
          <a:p>
            <a:pPr>
              <a:spcAft>
                <a:spcPts val="990"/>
              </a:spcAft>
            </a:pPr>
            <a:r>
              <a:rPr sz="2200" b="0" i="0">
                <a:solidFill>
                  <a:srgbClr val="231D15"/>
                </a:solidFill>
                <a:latin typeface="Garamond"/>
              </a:rPr>
              <a:t>•  The counter-stroke disintegrated Labienus and enveloped the Pompeian infantry flank.</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of Pharsalus, 48 BC: Pompey's cavalry sweep, the hidden fourth line, and the flanking maneuver.</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V-S02 · 12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