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open the post-mortem on the Roman Republic. The subject was not murdered by an external invader; it dismantled itself across a century of systemic trauma. Between Tiberius Gracchus’s tribunate in 133 BC and the naval collision at Actium in 31 BC, the Roman civic order consumed its own governing conventions. Five civil wars, three legal proscriptions, and unprecedented concentrations of military power destroyed the senatorial commonwealth. What modern observers often treat as sudden political failure was an arithmetic institutional unraveling. The military instrument that conquered the Mediterranean world broke the constitutional bindings that tied armed force to civic magistrate authority, leaving the Republic defenseless against its own legions.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healthy Middle Republic functioned because military force possessed no corporate existence independent of the citizen body. The legionary was an assiduus, a propertied farmer who served under consuls whose commands rotated annually, returning to his land once the campaigning season closed. Strategy remained under the collective guidance of the Senate, an assembly of peers jealous of individual preeminence. This institutional architecture bound lethal power directly to civic consensus. It was not sentiment that preserved Republican liberty, but structural friction: no single aristocrat could command long enough to privatize an army, and no militia soldier depended upon his general for economic survival after demobilization.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initial rupture occurred in 133 BC when agrarian crisis collided with constitutional procedure. Seeking to settle landless citizens, Tiberius Sempronius Gracchus bypassed senatorial fiscal control and deposed a vetoing colleague, demonstrating that ancient restraints bound only those willing to submit. The senatorial establishment answered not with law, but with clubs: Pontifex Maximus Scipio Nasica led togate senators to beat Tiberius and three hundred citizens to death on the Capitol steps. A decade later, the Senate invented the Senatus Consultum Ultimum, authorizing the consul Opimius to kill Gaius Gracchus and three thousand partisans. Violence had entered the Forum under color of emergency law.</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autopsy of the Gracchan rupture rests upon exceptional epigraphic survival checked against late annalistic history. The continuous Livian books are lost, surviving only in brief Periochae. Appian's Civil Wars Book 1, composed in the second century AD from late-Republican sources, supplies the indispensable narrative spine. Modern archaeology verifies the scale of the agrarian initiative through surviving boundary stones—cippi—bearing the commissioners' names, and the massive bronze Lex Agraria of 111 BC. Plutarch draws upon Gaius Gracchus’s lost memoirs, though the dramatic details of the Capitol massacre and the lead-filled severed skull carry rhetorical embellishment graded B to C.</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107 BC, facing manpower shortages in the Jugurthine War, Gaius Marius enacted the institutional hinge of the Republic's fall. By enrolling the capite censi—citizens below the census minimum who owned no land—Marius dissolved the citizen-militia. These men had no farms to return to; the legion was their profession, and their economic survival depended wholly on their general's political capacity to wring land allotments from the Senate. Marius's tactical package—the flexible six-hundred-man cohort, the standardized kit of 'Marius’s mules,' and the cult of the silver eagle standard—completed the mutation. The legion ceased being an arm of the commonwealth and became a general's armed clientela.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evidence for the Marian transformation is controlled by Sallust's Bellum Iugurthinum, composed in the 40s BC. While Sallust was a contemporary senatorial observer, his monograph serves a deliberate moral thesis: tracing the decay of the nobility and the rise of the novus homo. His narrative reflects genuine documentary depth, though battle tactics are rendered impressionistically and orations are free literary compositions. The traditional 'Marian reforms' were not enacted in a single comprehensive statute; rather, ancient sources assign the standardized pilum, the cohortal division, and the eagle standard piecemeal across Marius's African and northern campaigns against the Cimbri and Teutones.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Social War of 91–88 BC was the deadliest internal conflict in Republican history: Rome fought her own army. For decades, the Italian socii had bled for Mediterranean hegemony without securing citizen rights, legal appeal, or agrarian protection. When the tribune Drusus was murdered in 91 BC for proposing enfranchisement, central and southern Italy erupted. Led by the Marsi and Samnites, the allies created an anti-Rome at Italica, striking coins of the Italian bull goring the Roman wolf. Rome survived only by conceding the core demand through the Lex Julia and Lex Plautia Papiria, enfranchising an exhausted, bloodied peninsula.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Because Livy’s narrative survives only in the threadbare summaries of the Periochae, our understanding of the Social War relies on Appian checked against rare contemporary physical evidence. The rebel coinage struck at Corfinium is primary Grade A evidence, verifying the ideological depth of the confederacy's bid to replace the Roman wolf. Conversely, the catastrophic casualty totals—such as Velleius Paterculus’s figure of three hundred thousand dead—represent ancient rhetorical estimates that modern demography can neither verify nor dismiss. The enfranchisement statutes themselves transformed Italy into a single legal community, though the new citizens were initially quarantined into minority voting tribes.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the assembly attempted to transfer the Mithridatic command to Marius in 88 BC, Sulla discovered that a client army answered its general, not the assembly: he marched six legions directly into Rome. This breached the city’s sacred pomerium with Roman arms for the first time in history. Sulla’s march provoked Cinna’s and Marius's murderous counter-coup in 87 BC, which was answered in 82 BC by Sulla’s second conquest of Rome. Outside the Colline Gate, Sulla crushed the Samnites, slaughtered thousands of disarmed captives in the Villa Publica, and instituted the proscriptions—publishing lists of citizens to be killed for financial bounties under law.</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historiography of the first civil wars presents a classic forensic problem: the dominant surviving witness is the perpetrator himself. Sulla's twenty-two books of Memoirs, finished days before his death in 78 BC, formed the primary substrate for Plutarch's Life of Sulla. The divine-favor motifs and the demonization of his opponents descend straight from this apologia. The crucial contemporary corrective is Cicero’s Pro Roscio Amerino of 80 BC—Grade A documentary testimony delivered in open court while the dictator held power, exposing how private henchmen used the proscription boards to execute landowners and seize provincial estates at auction.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final collapse was engineered by the normalization of extraordinary commands. The Gabinian and Manilian laws of 67–66 BC handed Pompey unprecedented authority over the Mediterranean and the East, demonstrating that the state could no longer manage world-scale crises through ordinary annual magistracies. Caesar’s Gallic command forged a ten-legion army whose singular loyalty was to its imperator. When his command expired, Catonian conservatives blocked every legal compromise to ensure his prosecution the moment he laid down office. By passing the Senatus Consultum Ultimum against Caesar’s tribunes in January 49 BC, the Senate drove Caesar across the Rubicon with the Thirteenth Legion.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final crisis, the evidentiary light brightens into contemporary brilliance. Caesar’s Commentarii provide first-hand operational accounts of supreme clarity. Yet, as his contemporary officer Asinius Pollio observed, they are masterpieces of political self-presentation: Caesar carefully sanitizes casualties, audits disasters like Gergovia, and frames the Rubicon crossing as the defense of tribunician sacrosanctity. The necessary antidote is Cicero’s massive surviving correspondence from 68 to 43 BC—over nine hundred letters never meant for publication. Cicero's letters reveal the daily panic, senatorial factionalism, and private calculations of a political class watching their constitutional universe disintegrate under the treads of rival armies.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inquest's analytical verdict reflects the thesis formulated by Sir Ronald Syme: the Roman Revolution was an internal transformation of the governing oligarchy. The Republic was not overthrown by external conquest or democratic revolution. It was dismantled by dynasts who fought under republican banners while commanding private armies. Marius’s terror, Sulla’s lists, and the Second Triumvirate's slaughter harvested the ancient patrician houses. In their place arose a new ruling class drawn from the municipal gentry of Italy—the descendants of the very allies Rome fought in the Social War. When this new elite swore the oath of tota Italia in 32 BC, they chose monarchical stability over oligarchic anarchy.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ninety-two-year argument over who would rule Rome ended on the second of September, 31 BC, outside the Ambracian Gulf. Marcus Agrippa’s blockade starved Antony's forces into a desperate breakout attempt; Cleopatra's sails flew southward, Antony followed, and nineteen legions ashore laid down their weapons without striking a blow. When Alexandria fell in August 30 BC, the client armies of the Mediterranean world had at last found their single, permanent employer. In January 29 BC, the Senate ordered the doors of the Temple of Janus shut for the first time in nearly a century. The argument over who Rome was had ended; the monarchy camouflaged as a restored Republic began.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Autopsy of a Republic (133–31 BC)</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An Attestation-Graded Inquest into the Collapse of the Roman Civic Order</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V-S01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Subject on the Slab: Res Publica (509–31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 political organism constructed across four centuries of Mediterranean expansion.</a:t>
            </a:r>
          </a:p>
          <a:p>
            <a:pPr>
              <a:spcAft>
                <a:spcPts val="990"/>
              </a:spcAft>
            </a:pPr>
            <a:r>
              <a:rPr sz="2200" b="0" i="0">
                <a:solidFill>
                  <a:srgbClr val="231D15"/>
                </a:solidFill>
                <a:latin typeface="Garamond"/>
              </a:rPr>
              <a:t>•  The military instrument forged for foreign conquest ultimately turned inward against itself.</a:t>
            </a:r>
          </a:p>
          <a:p>
            <a:pPr>
              <a:spcAft>
                <a:spcPts val="990"/>
              </a:spcAft>
            </a:pPr>
            <a:r>
              <a:rPr sz="2200" b="0" i="0">
                <a:solidFill>
                  <a:srgbClr val="231D15"/>
                </a:solidFill>
                <a:latin typeface="Garamond"/>
              </a:rPr>
              <a:t>•  Civic violence replaced constitutional restraint across five escalating civil wars.</a:t>
            </a:r>
          </a:p>
          <a:p>
            <a:pPr>
              <a:spcAft>
                <a:spcPts val="990"/>
              </a:spcAft>
            </a:pPr>
            <a:r>
              <a:rPr sz="2200" b="0" i="0">
                <a:solidFill>
                  <a:srgbClr val="231D15"/>
                </a:solidFill>
                <a:latin typeface="Garamond"/>
              </a:rPr>
              <a:t>•  The terminal collapse left a single dynast standing alone over the corpse.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Frontispiece for Book V. The Rubicon at first light in January 49 BC — Caesar halts at the stream before a shadowy Italy.</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Constitutional Anatomy: The Four Bindings of Restraint</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Annually rotating magistracies prevented permanent accumulation of civil and military command.</a:t>
            </a:r>
          </a:p>
          <a:p>
            <a:pPr>
              <a:spcAft>
                <a:spcPts val="990"/>
              </a:spcAft>
            </a:pPr>
            <a:r>
              <a:rPr sz="2200" b="0" i="0">
                <a:solidFill>
                  <a:srgbClr val="231D15"/>
                </a:solidFill>
                <a:latin typeface="Garamond"/>
              </a:rPr>
              <a:t>•  Senatorial collective direction subordinated operational strategy to senatorial civic policy.</a:t>
            </a:r>
          </a:p>
          <a:p>
            <a:pPr>
              <a:spcAft>
                <a:spcPts val="990"/>
              </a:spcAft>
            </a:pPr>
            <a:r>
              <a:rPr sz="2200" b="0" i="0">
                <a:solidFill>
                  <a:srgbClr val="231D15"/>
                </a:solidFill>
                <a:latin typeface="Garamond"/>
              </a:rPr>
              <a:t>•  The citizen-militia army functioned as a temporary emanation of the propertied classes.</a:t>
            </a:r>
          </a:p>
          <a:p>
            <a:pPr>
              <a:spcAft>
                <a:spcPts val="990"/>
              </a:spcAft>
            </a:pPr>
            <a:r>
              <a:rPr sz="2200" b="0" i="0">
                <a:solidFill>
                  <a:srgbClr val="231D15"/>
                </a:solidFill>
                <a:latin typeface="Garamond"/>
              </a:rPr>
              <a:t>•  Disbandment at campaign's close barred armies from developing independent corporate interests.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BREAKING OF RESTRAINT, 133–121 BC' — Classical temple-front schematic labeled RES PUBLICA showing the four uncracked constitutional columns.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Cause I: The Weaponized Shield and the First Blood (133–121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Tiberius Gracchus converted the protective tribunate into an aggressive legislative engine.</a:t>
            </a:r>
          </a:p>
          <a:p>
            <a:pPr>
              <a:spcAft>
                <a:spcPts val="990"/>
              </a:spcAft>
            </a:pPr>
            <a:r>
              <a:rPr sz="2200" b="0" i="0">
                <a:solidFill>
                  <a:srgbClr val="231D15"/>
                </a:solidFill>
                <a:latin typeface="Garamond"/>
              </a:rPr>
              <a:t>•  The deposition of tribune Marcus Octavius shattered ancient constitutional sacrosanctity.</a:t>
            </a:r>
          </a:p>
          <a:p>
            <a:pPr>
              <a:spcAft>
                <a:spcPts val="990"/>
              </a:spcAft>
            </a:pPr>
            <a:r>
              <a:rPr sz="2200" b="0" i="0">
                <a:solidFill>
                  <a:srgbClr val="231D15"/>
                </a:solidFill>
                <a:latin typeface="Garamond"/>
              </a:rPr>
              <a:t>•  Senators answered reform with clubs, killing Tiberius and three hundred supporters.</a:t>
            </a:r>
          </a:p>
          <a:p>
            <a:pPr>
              <a:spcAft>
                <a:spcPts val="990"/>
              </a:spcAft>
            </a:pPr>
            <a:r>
              <a:rPr sz="2200" b="0" i="0">
                <a:solidFill>
                  <a:srgbClr val="231D15"/>
                </a:solidFill>
                <a:latin typeface="Garamond"/>
              </a:rPr>
              <a:t>•  The first Senatus Consultum Ultimum in 121 BC legalized domestic factional slaughter.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death of Tiberius Gracchus on the Capitol, summer 133 BC — Scipio Nasica leads togate senators armed with broken benches.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Forensic Evidence I: The Epigraphic Cippi and Appian's Spine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Boundary stones (cippi) confirm extensive land distributions across the 120s BC (Grade A).</a:t>
            </a:r>
          </a:p>
          <a:p>
            <a:pPr>
              <a:spcAft>
                <a:spcPts val="990"/>
              </a:spcAft>
            </a:pPr>
            <a:r>
              <a:rPr sz="2200" b="0" i="0">
                <a:solidFill>
                  <a:srgbClr val="231D15"/>
                </a:solidFill>
                <a:latin typeface="Garamond"/>
              </a:rPr>
              <a:t>•  Bronze tablet of the Lex Agraria of 111 BC confirms liquidation of distributions (Grade A).</a:t>
            </a:r>
          </a:p>
          <a:p>
            <a:pPr>
              <a:spcAft>
                <a:spcPts val="990"/>
              </a:spcAft>
            </a:pPr>
            <a:r>
              <a:rPr sz="2200" b="0" i="0">
                <a:solidFill>
                  <a:srgbClr val="231D15"/>
                </a:solidFill>
                <a:latin typeface="Garamond"/>
              </a:rPr>
              <a:t>•  Appian's Civil Wars Book 1 provides the indispensable structural narrative spine (Grade B).</a:t>
            </a:r>
          </a:p>
          <a:p>
            <a:pPr>
              <a:spcAft>
                <a:spcPts val="990"/>
              </a:spcAft>
            </a:pPr>
            <a:r>
              <a:rPr sz="2200" b="0" i="0">
                <a:solidFill>
                  <a:srgbClr val="231D15"/>
                </a:solidFill>
                <a:latin typeface="Garamond"/>
              </a:rPr>
              <a:t>•  Plutarch's Gracchan biographies transmit family memoirs alongside rhetorical murder scenes (Grade B/C).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Inscribed Gracchan boundary stones (CIL I² 639–645) alongside the surviving bronze fragments of the Lex Agraria of 111 BC.</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Cause II: The Enlistment of the Capite Censi (107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Marius abolished property qualifications, enrolling the propertyless urban capite censi.</a:t>
            </a:r>
          </a:p>
          <a:p>
            <a:pPr>
              <a:spcAft>
                <a:spcPts val="990"/>
              </a:spcAft>
            </a:pPr>
            <a:r>
              <a:rPr sz="2200" b="0" i="0">
                <a:solidFill>
                  <a:srgbClr val="231D15"/>
                </a:solidFill>
                <a:latin typeface="Garamond"/>
              </a:rPr>
              <a:t>•  The legion shifted from a temporary citizen levy to a permanent livelihood.</a:t>
            </a:r>
          </a:p>
          <a:p>
            <a:pPr>
              <a:spcAft>
                <a:spcPts val="990"/>
              </a:spcAft>
            </a:pPr>
            <a:r>
              <a:rPr sz="2200" b="0" i="0">
                <a:solidFill>
                  <a:srgbClr val="231D15"/>
                </a:solidFill>
                <a:latin typeface="Garamond"/>
              </a:rPr>
              <a:t>•  Soldiers depended solely upon their commander for discharge bounties and farmland.</a:t>
            </a:r>
          </a:p>
          <a:p>
            <a:pPr>
              <a:spcAft>
                <a:spcPts val="990"/>
              </a:spcAft>
            </a:pPr>
            <a:r>
              <a:rPr sz="2200" b="0" i="0">
                <a:solidFill>
                  <a:srgbClr val="231D15"/>
                </a:solidFill>
                <a:latin typeface="Garamond"/>
              </a:rPr>
              <a:t>•  The cohortal tactical reorganization and aquila standard created private corporate loyalty.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JUGURTHINE WAR AS A SYSTEM, 111–105 BC — Panel III &amp; IV, showing Marian columns and desert strangulation.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Forensic Evidence II: Sallust's Indictment and the Military Package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Sallust's Bellum Iugurthinum documents aristocratic venality and Marian recruitment (Grade B).</a:t>
            </a:r>
          </a:p>
          <a:p>
            <a:pPr>
              <a:spcAft>
                <a:spcPts val="990"/>
              </a:spcAft>
            </a:pPr>
            <a:r>
              <a:rPr sz="2200" b="0" i="0">
                <a:solidFill>
                  <a:srgbClr val="231D15"/>
                </a:solidFill>
                <a:latin typeface="Garamond"/>
              </a:rPr>
              <a:t>•  The recruitment of 107 BC represents an emergency expedient later institutionalized (Grade B).</a:t>
            </a:r>
          </a:p>
          <a:p>
            <a:pPr>
              <a:spcAft>
                <a:spcPts val="990"/>
              </a:spcAft>
            </a:pPr>
            <a:r>
              <a:rPr sz="2200" b="0" i="0">
                <a:solidFill>
                  <a:srgbClr val="231D15"/>
                </a:solidFill>
                <a:latin typeface="Garamond"/>
              </a:rPr>
              <a:t>•  Plutarch’s Life of Marius incorporates hostile aristocratic memoirs from Sulla (Grade B).</a:t>
            </a:r>
          </a:p>
          <a:p>
            <a:pPr>
              <a:spcAft>
                <a:spcPts val="990"/>
              </a:spcAft>
            </a:pPr>
            <a:r>
              <a:rPr sz="2200" b="0" i="0">
                <a:solidFill>
                  <a:srgbClr val="231D15"/>
                </a:solidFill>
                <a:latin typeface="Garamond"/>
              </a:rPr>
              <a:t>•  Tactical reforms—cohorts, modified pila, and aquila standards—derive from cumulative notices (Grade B/C).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Archaeological reconstruction of late-Republican legionary equipment: the bent-shank pilum, cohortal marching pack, and bronze aquila standard.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Cause III: Allied Exclusion and the Social War (91–88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Italian allies furnished two-thirds of Roman armies while remaining disenfranchised subjects.</a:t>
            </a:r>
          </a:p>
          <a:p>
            <a:pPr>
              <a:spcAft>
                <a:spcPts val="990"/>
              </a:spcAft>
            </a:pPr>
            <a:r>
              <a:rPr sz="2200" b="0" i="0">
                <a:solidFill>
                  <a:srgbClr val="231D15"/>
                </a:solidFill>
                <a:latin typeface="Garamond"/>
              </a:rPr>
              <a:t>•  The assassination of reformer Marcus Livius Drusus detonated immediate armed insurrection.</a:t>
            </a:r>
          </a:p>
          <a:p>
            <a:pPr>
              <a:spcAft>
                <a:spcPts val="990"/>
              </a:spcAft>
            </a:pPr>
            <a:r>
              <a:rPr sz="2200" b="0" i="0">
                <a:solidFill>
                  <a:srgbClr val="231D15"/>
                </a:solidFill>
                <a:latin typeface="Garamond"/>
              </a:rPr>
              <a:t>•  The rebel confederacy established an independent capital at Corfinium, renamed Italica.</a:t>
            </a:r>
          </a:p>
          <a:p>
            <a:pPr>
              <a:spcAft>
                <a:spcPts val="990"/>
              </a:spcAft>
            </a:pPr>
            <a:r>
              <a:rPr sz="2200" b="0" i="0">
                <a:solidFill>
                  <a:srgbClr val="231D15"/>
                </a:solidFill>
                <a:latin typeface="Garamond"/>
              </a:rPr>
              <a:t>•  Rome conceded citizenship by statute only after three hundred thousand casualties.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Silver denarius of the Italian Confederacy minted at Corfinium: Italian bull goring the Roman wolf, with Oscan inscription VITORIA.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Forensic Evidence III: The Corfinium Issues and Annalistic Gaps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Italian insurgent coinage provides direct primary testimony of rebel political ideology (Grade A).</a:t>
            </a:r>
          </a:p>
          <a:p>
            <a:pPr>
              <a:spcAft>
                <a:spcPts val="990"/>
              </a:spcAft>
            </a:pPr>
            <a:r>
              <a:rPr sz="2200" b="0" i="0">
                <a:solidFill>
                  <a:srgbClr val="231D15"/>
                </a:solidFill>
                <a:latin typeface="Garamond"/>
              </a:rPr>
              <a:t>•  The continuous annalistic narrative of Livy Books 71–76 survives solely in epitomes (Grade C).</a:t>
            </a:r>
          </a:p>
          <a:p>
            <a:pPr>
              <a:spcAft>
                <a:spcPts val="990"/>
              </a:spcAft>
            </a:pPr>
            <a:r>
              <a:rPr sz="2200" b="0" i="0">
                <a:solidFill>
                  <a:srgbClr val="231D15"/>
                </a:solidFill>
                <a:latin typeface="Garamond"/>
              </a:rPr>
              <a:t>•  Appian's Civil Wars Book 1 preserves the only continuous surviving strategic account (Grade B).</a:t>
            </a:r>
          </a:p>
          <a:p>
            <a:pPr>
              <a:spcAft>
                <a:spcPts val="990"/>
              </a:spcAft>
            </a:pPr>
            <a:r>
              <a:rPr sz="2200" b="0" i="0">
                <a:solidFill>
                  <a:srgbClr val="231D15"/>
                </a:solidFill>
                <a:latin typeface="Garamond"/>
              </a:rPr>
              <a:t>•  The traditional casualty figure of three hundred thousand dead remains unverifiable (Grade 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Epigraphic fragments of Roman municipal charters alongside surviving Oscan-inscribed silver coinage of the confederate senate at Italica.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Cause IV: The March on Rome and Sullan Proscription (88–79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Sulla marched six Roman legions upon Rome to reclaim an eastern command.</a:t>
            </a:r>
          </a:p>
          <a:p>
            <a:pPr>
              <a:spcAft>
                <a:spcPts val="990"/>
              </a:spcAft>
            </a:pPr>
            <a:r>
              <a:rPr sz="2200" b="0" i="0">
                <a:solidFill>
                  <a:srgbClr val="231D15"/>
                </a:solidFill>
                <a:latin typeface="Garamond"/>
              </a:rPr>
              <a:t>•  The Marian-Cinnan regime occupied Rome, executing political opponents and consulars (87–84 BC).</a:t>
            </a:r>
          </a:p>
          <a:p>
            <a:pPr>
              <a:spcAft>
                <a:spcPts val="990"/>
              </a:spcAft>
            </a:pPr>
            <a:r>
              <a:rPr sz="2200" b="0" i="0">
                <a:solidFill>
                  <a:srgbClr val="231D15"/>
                </a:solidFill>
                <a:latin typeface="Garamond"/>
              </a:rPr>
              <a:t>•  Sulla reconquered Italy at the Colline Gate, penning and butchering prisoners.</a:t>
            </a:r>
          </a:p>
          <a:p>
            <a:pPr>
              <a:spcAft>
                <a:spcPts val="990"/>
              </a:spcAft>
            </a:pPr>
            <a:r>
              <a:rPr sz="2200" b="0" i="0">
                <a:solidFill>
                  <a:srgbClr val="231D15"/>
                </a:solidFill>
                <a:latin typeface="Garamond"/>
              </a:rPr>
              <a:t>•  Posted proscription lists legalized murder, confiscated vast wealth, and orphaned families.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proscription lists in the Forum, December 82 BC — Citizens inspect painted names on whitened boards at the Rostra.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Forensic Evidence IV: The Sullan Memoirs and Cicero's Early Shield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Sulla's lost twenty-two-book Memoirs heavily slant Plutarch's biographical portraits (Grade B/A-substrate).</a:t>
            </a:r>
          </a:p>
          <a:p>
            <a:pPr>
              <a:spcAft>
                <a:spcPts val="990"/>
              </a:spcAft>
            </a:pPr>
            <a:r>
              <a:rPr sz="2200" b="0" i="0">
                <a:solidFill>
                  <a:srgbClr val="231D15"/>
                </a:solidFill>
                <a:latin typeface="Garamond"/>
              </a:rPr>
              <a:t>•  Cicero's Pro Roscio Amerino (80 BC) offers contemporary documentation of proscription terror (Grade A).</a:t>
            </a:r>
          </a:p>
          <a:p>
            <a:pPr>
              <a:spcAft>
                <a:spcPts val="990"/>
              </a:spcAft>
            </a:pPr>
            <a:r>
              <a:rPr sz="2200" b="0" i="0">
                <a:solidFill>
                  <a:srgbClr val="231D15"/>
                </a:solidFill>
                <a:latin typeface="Garamond"/>
              </a:rPr>
              <a:t>•  The loss of Sisenna's contemporary Historiae deprives the civil war of annalistic control.</a:t>
            </a:r>
          </a:p>
          <a:p>
            <a:pPr>
              <a:spcAft>
                <a:spcPts val="990"/>
              </a:spcAft>
            </a:pPr>
            <a:r>
              <a:rPr sz="2200" b="0" i="0">
                <a:solidFill>
                  <a:srgbClr val="231D15"/>
                </a:solidFill>
                <a:latin typeface="Garamond"/>
              </a:rPr>
              <a:t>•  Famous murder tableaux—the Bellona speech and Minturnae marsh—carry rhetorical coloring (Grade B/C).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Engraved portrait of Lucius Cornelius Sulla beside a facsimile of Cicero's Pro Roscio Amerino speech manuscript.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Cause V: Extraordinary Imperium and the Ratchet of 50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Extraordinary commands granted Pompey trans-Mediterranean imperium, unmoored from senatorial oversight (67–66 BC).</a:t>
            </a:r>
          </a:p>
          <a:p>
            <a:pPr>
              <a:spcAft>
                <a:spcPts val="990"/>
              </a:spcAft>
            </a:pPr>
            <a:r>
              <a:rPr sz="2200" b="0" i="0">
                <a:solidFill>
                  <a:srgbClr val="231D15"/>
                </a:solidFill>
                <a:latin typeface="Garamond"/>
              </a:rPr>
              <a:t>•  Caesar's decade in Gaul produced ten hardened, devoted legions outside Italy.</a:t>
            </a:r>
          </a:p>
          <a:p>
            <a:pPr>
              <a:spcAft>
                <a:spcPts val="990"/>
              </a:spcAft>
            </a:pPr>
            <a:r>
              <a:rPr sz="2200" b="0" i="0">
                <a:solidFill>
                  <a:srgbClr val="231D15"/>
                </a:solidFill>
                <a:latin typeface="Garamond"/>
              </a:rPr>
              <a:t>•  The Catonian senatorial bloc refused compromise, attempting Caesar's immediate judicial destruction.</a:t>
            </a:r>
          </a:p>
          <a:p>
            <a:pPr>
              <a:spcAft>
                <a:spcPts val="990"/>
              </a:spcAft>
            </a:pPr>
            <a:r>
              <a:rPr sz="2200" b="0" i="0">
                <a:solidFill>
                  <a:srgbClr val="231D15"/>
                </a:solidFill>
                <a:latin typeface="Garamond"/>
              </a:rPr>
              <a:t>•  The final Senatus Consultum Ultimum in 49 BC forced Caesar across the Rubicon.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ALESIA, 52 BC — Concentric siege-works showing circumvallation, contravallation, and Caesar's reserve counter-attack.</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Forensic Evidence V: Caesar's Commentarii Audited by Cicero's Mail</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Caesar's Gallic and Civil War Commentarii provide Grade A commander-eyewitness documentation.</a:t>
            </a:r>
          </a:p>
          <a:p>
            <a:pPr>
              <a:spcAft>
                <a:spcPts val="990"/>
              </a:spcAft>
            </a:pPr>
            <a:r>
              <a:rPr sz="2200" b="0" i="0">
                <a:solidFill>
                  <a:srgbClr val="231D15"/>
                </a:solidFill>
                <a:latin typeface="Garamond"/>
              </a:rPr>
              <a:t>•  Asinius Pollio noted the Commentarii were written with too little objective accuracy.</a:t>
            </a:r>
          </a:p>
          <a:p>
            <a:pPr>
              <a:spcAft>
                <a:spcPts val="990"/>
              </a:spcAft>
            </a:pPr>
            <a:r>
              <a:rPr sz="2200" b="0" i="0">
                <a:solidFill>
                  <a:srgbClr val="231D15"/>
                </a:solidFill>
                <a:latin typeface="Garamond"/>
              </a:rPr>
              <a:t>•  Cicero’s nine hundred letters provide an unguarded, contemporary Grade A seismograph.</a:t>
            </a:r>
          </a:p>
          <a:p>
            <a:pPr>
              <a:spcAft>
                <a:spcPts val="990"/>
              </a:spcAft>
            </a:pPr>
            <a:r>
              <a:rPr sz="2200" b="0" i="0">
                <a:solidFill>
                  <a:srgbClr val="231D15"/>
                </a:solidFill>
                <a:latin typeface="Garamond"/>
              </a:rPr>
              <a:t>•  Archaeology at Alise-Sainte-Reine definitively confirms Caesar’s complex Alesia engineering (Grade 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Side-by-side manuscript comparison: Caesar's cold third-person Bellum Civile beside an intimate, unedited letter from Cicero to Atticus.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Inquest Verdict: Oligarchic Revolution and Tota Italia</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Roman Republic did not fall; it was dismantled by internal factional logic.</a:t>
            </a:r>
          </a:p>
          <a:p>
            <a:pPr>
              <a:spcAft>
                <a:spcPts val="990"/>
              </a:spcAft>
            </a:pPr>
            <a:r>
              <a:rPr sz="2200" b="0" i="0">
                <a:solidFill>
                  <a:srgbClr val="231D15"/>
                </a:solidFill>
                <a:latin typeface="Garamond"/>
              </a:rPr>
              <a:t>•  The old patrician-plebeian senatorial oligarchy was harvested across three distinct proscriptions.</a:t>
            </a:r>
          </a:p>
          <a:p>
            <a:pPr>
              <a:spcAft>
                <a:spcPts val="990"/>
              </a:spcAft>
            </a:pPr>
            <a:r>
              <a:rPr sz="2200" b="0" i="0">
                <a:solidFill>
                  <a:srgbClr val="231D15"/>
                </a:solidFill>
                <a:latin typeface="Garamond"/>
              </a:rPr>
              <a:t>•  Wealth and veteran land distributions created a replacement governing class from municipal Italy.</a:t>
            </a:r>
          </a:p>
          <a:p>
            <a:pPr>
              <a:spcAft>
                <a:spcPts val="990"/>
              </a:spcAft>
            </a:pPr>
            <a:r>
              <a:rPr sz="2200" b="0" i="0">
                <a:solidFill>
                  <a:srgbClr val="231D15"/>
                </a:solidFill>
                <a:latin typeface="Garamond"/>
              </a:rPr>
              <a:t>•  The client army’s search for a permanent patron ended in monarchical consolidation.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Prosopographical schematic showing senatorial extinction (133–31 BC) and the emergence of the municipal elite.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Actium (31 BC): The End of the Mediterranean Argument</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Agrippa’s maritime blockade at Actium broke Antony’s fleet and Cleopatra’s treasure squadron.</a:t>
            </a:r>
          </a:p>
          <a:p>
            <a:pPr>
              <a:spcAft>
                <a:spcPts val="990"/>
              </a:spcAft>
            </a:pPr>
            <a:r>
              <a:rPr sz="2200" b="0" i="0">
                <a:solidFill>
                  <a:srgbClr val="231D15"/>
                </a:solidFill>
                <a:latin typeface="Garamond"/>
              </a:rPr>
              <a:t>•  Nineteen Antonian legions surrendered on the Macedonian shore without delivering battle.</a:t>
            </a:r>
          </a:p>
          <a:p>
            <a:pPr>
              <a:spcAft>
                <a:spcPts val="990"/>
              </a:spcAft>
            </a:pPr>
            <a:r>
              <a:rPr sz="2200" b="0" i="0">
                <a:solidFill>
                  <a:srgbClr val="231D15"/>
                </a:solidFill>
                <a:latin typeface="Garamond"/>
              </a:rPr>
              <a:t>•  Octavian absorbed Egypt's immense royal treasury, halving Roman domestic interest rates.</a:t>
            </a:r>
          </a:p>
          <a:p>
            <a:pPr>
              <a:spcAft>
                <a:spcPts val="990"/>
              </a:spcAft>
            </a:pPr>
            <a:r>
              <a:rPr sz="2200" b="0" i="0">
                <a:solidFill>
                  <a:srgbClr val="231D15"/>
                </a:solidFill>
                <a:latin typeface="Garamond"/>
              </a:rPr>
              <a:t>•  The bronze doors of the Temple of Janus closed in January 29 BC.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Closing plate for Book V. The doors of Janus, January 29 BC — Green-bronze doors closing on Forum dusk.</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V-S01 · 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