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10"/>
    <p:sldId id="259" r:id="rId11"/>
    <p:sldId id="260" r:id="rId12"/>
    <p:sldId id="261" r:id="rId13"/>
    <p:sldId id="262" r:id="rId14"/>
    <p:sldId id="263" r:id="rId15"/>
    <p:sldId id="264" r:id="rId16"/>
    <p:sldId id="265" r:id="rId1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notesMaster" Target="notesMasters/notesMaster1.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 the summer and autumn of 146 BC, Roman arms consummated fifty-four years of eastward expansion by razing the two commercial capitals of the Mediterranean basin. Carthage in North Africa and Corinth on the Greek isthmus were not merely defeated; their civic fabrics were leveled, their populations enslaved or slain, and their territories confiscated. This double catastrophe ended the multi-polar world that Alexander's successors and Punic seafaring had maintained. The Senate abandoned the supervisory restraint championed by Flamininus in favor of programmatic annihilation. The volume treats this moment not as sudden fury, but as the systematic application of Roman hegemonic logic operating simultaneously at both edges of the sea.</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road to 146 BC was paved with deliberate legal entrapment. Under the treaty of 201 BC, Carthage could not wage war outside Africa, and inside Africa only with Roman permission. Masinissa of Numidia spent five decades exploiting this structural vulnerability, eating away at Carthaginian agricultural territories. Every senatorial commission sent to arbitrate affirmed Numidian gains while preserving Roman strategic clientage. When Hasdrubal finally fielded twenty-five thousand men at Oroscopa in 150 BC without senatorial clearance, the expedition failed in the field against Numidia, but provided Rome the technical breach required to justify an ideological war of eradication.</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Rome did not blunder into atrocity; its political class debated the moral and strategic problem explicitly. After an embassy in 153 BC, Cato the Elder concluded that Carthage's rapid commercial revival threatened Roman security, punctuating every speech with his famous demand for total destruction. He was countered by Publius Cornelius Scipio Nasica Corculum, who articulated the doctrine of metus hostilis: fear of an external enemy was the vital counterweight preserving civic discipline and republican virtue. Cato's faction prevailed because the senatorial majority chose the absolute removal of competition over moral self-restraint, establishing a doctrine where external survival was viewed as an intolerable risk.</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diplomatic exchanges of 149 BC demonstrated bad faith elevated to administrative technique (Grade B, Appian and Polybius fragments). Consuls Manilius and Censorinus extracted concessions incrementally so that each compliance made resistance harder. First, Carthage surrendered three hundred aristocratic youths as hostages. Next, the city surrendered its entire defense establishment: the tradition's arithmetic records two hundred thousand suits of armor and two thousand catapults delivered to Utica. Only after Carthage stood stripped and defenseless did the consuls deliver the senatorial decree: the city must be razed and rebuilt ten miles inland. Maritime civilization could not survive inland; the Punic assembly chose war in total despair.</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Appian's account, drawing on the lost witness of Polybius, describes the final assault across six days of concentrated urban warfare. Scipio Aemilianus sealed the harbor with a ninety-meter stone mole and pushed maniples into the multi-story tenements of the Byrsa. Roman soldiers cleared houses room by room and rooftop by rooftop, setting fires that collapsed burning buildings upon combatants and civilians alike. Hasdrubal surrendered from the temple of Eshmun, while his wife cursed his cowardice and threw herself and their children into the flames. The remaining fifty thousand inhabitants—the tradition's arithmetic from a pre-war two hundred thousand—were auctioned into slavery, and the site cursed forever.</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volume preserves one of antiquity's rarest moments of historical self-awareness (Grade A in Polybius 38.21–22, via Appian). Watching Carthage incinerated, Scipio Aemilianus grasped Polybius's hand and wept, quoting Hector's verses on the doom of Troy. When the historian asked his meaning, the consul answered directly: he feared for Rome, recognizing that no empire escapes the cyclical laws of historical mortality. This was not humanitarian remorse—Scipio did not stay the torches or spare the slave auctions. It was aristocratic fatalism shaped by Greek philosophical education: the conqueror understood that the supreme exercise of absolute power merely inscribed Rome's name in the queue of doomed empires.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While Scipio was leveling Carthage, Lucius Mummius carried out an identical sentence on the Greek mainland. The Achaean League's hopeless resistance was broken at Scarpheia and Leucopetra; Diaeus murdered his family and drank poison, and Corinth was emptied and burned. The adult males were killed, the women and children enslaved, and half a millennium of Greek cultural patrimony was crated for Rome. Velleius Paterculus preserves the anecdote (Grade C) that Mummius warned haulers that broken classical statues must be replaced with equivalent modern pieces. The anecdote crystallizes the cultural disjunction: an empire with the power to liquidate Greek civilization lacked the aesthetic vocabulary to understand what it stole.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annihilation of 146 BC was not an isolated aberration; it mirrored Roman operational conduct in Hispania (Grade B-C, Appian's Hispanica). In 150 BC, Galba disarmed thousands of Lusitanians under a peace pledge before butchering them, winning acquittal at Rome. In 139 BC, Caepio paid Viriathus's lieutenants to slit their chieftain's throat in his sleep, then refused the bounty with the sneer Roma proditoribus non solvit. When Scipio encircled Numantia in 134–133 BC with nine kilometers of palisades and spiked river barriers, he reduced the Celtiberians to starvation and cannibalism before leveling their city. Iberian warfare proved that bad faith and starvation had become standard Roman administrative tools.</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volume closes with a double ledger that refuses comforting moralizations. It rejects the romantic temptation to sentimentalize Punic Carthage or the fractured Greek leagues, whose internal corruptions and miscalculations invited their doom; yet it equally rejects the triumphalist apologia of Roman civilizing mission. The year 146 BC created mare nostrum through systematic civilizational eradication. But the institutional cost was fatal to the Republic itself. By rewarding extraordinary dynasts like Scipio Aemilianus with unprecedented authority, the Senate created the very imperatorial model that would destroy republican liberty. The path from the smoking ruins of Carthage and Corinth leads directly to the Gracchan bloodshed of 133 BC and the autocrats of Book V.</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TextBox 1"/>
          <p:cNvSpPr txBox="1"/>
          <p:nvPr/>
        </p:nvSpPr>
        <p:spPr>
          <a:xfrm>
            <a:off x="822960" y="640080"/>
            <a:ext cx="10515600" cy="457200"/>
          </a:xfrm>
          <a:prstGeom prst="rect">
            <a:avLst/>
          </a:prstGeom>
          <a:noFill/>
        </p:spPr>
        <p:txBody>
          <a:bodyPr wrap="square">
            <a:spAutoFit/>
          </a:bodyPr>
          <a:lstStyle/>
          <a:p>
            <a:pPr>
              <a:spcAft>
                <a:spcPts val="720"/>
              </a:spcAft>
            </a:pPr>
            <a:r>
              <a:rPr sz="1600" b="1" i="0">
                <a:solidFill>
                  <a:srgbClr val="8B1A1A"/>
                </a:solidFill>
                <a:latin typeface="Garamond"/>
              </a:rPr>
              <a:t>IMPERIUM ROMANUM</a:t>
            </a:r>
          </a:p>
        </p:txBody>
      </p:sp>
      <p:sp>
        <p:nvSpPr>
          <p:cNvPr id="3" name="TextBox 2"/>
          <p:cNvSpPr txBox="1"/>
          <p:nvPr/>
        </p:nvSpPr>
        <p:spPr>
          <a:xfrm>
            <a:off x="822960" y="2103120"/>
            <a:ext cx="10515600" cy="2011680"/>
          </a:xfrm>
          <a:prstGeom prst="rect">
            <a:avLst/>
          </a:prstGeom>
          <a:noFill/>
        </p:spPr>
        <p:txBody>
          <a:bodyPr wrap="square">
            <a:spAutoFit/>
          </a:bodyPr>
          <a:lstStyle/>
          <a:p>
            <a:pPr>
              <a:spcAft>
                <a:spcPts val="2160"/>
              </a:spcAft>
            </a:pPr>
            <a:r>
              <a:rPr sz="4800" b="1" i="0">
                <a:solidFill>
                  <a:srgbClr val="8B1A1A"/>
                </a:solidFill>
                <a:latin typeface="Garamond"/>
              </a:rPr>
              <a:t>The Ethics of Annihilation</a:t>
            </a:r>
          </a:p>
        </p:txBody>
      </p:sp>
      <p:sp>
        <p:nvSpPr>
          <p:cNvPr id="4" name="TextBox 3"/>
          <p:cNvSpPr txBox="1"/>
          <p:nvPr/>
        </p:nvSpPr>
        <p:spPr>
          <a:xfrm>
            <a:off x="822960" y="4206240"/>
            <a:ext cx="10515600" cy="1097280"/>
          </a:xfrm>
          <a:prstGeom prst="rect">
            <a:avLst/>
          </a:prstGeom>
          <a:noFill/>
        </p:spPr>
        <p:txBody>
          <a:bodyPr wrap="square">
            <a:spAutoFit/>
          </a:bodyPr>
          <a:lstStyle/>
          <a:p>
            <a:pPr>
              <a:spcAft>
                <a:spcPts val="1080"/>
              </a:spcAft>
            </a:pPr>
            <a:r>
              <a:rPr sz="2400" b="0" i="1">
                <a:solidFill>
                  <a:srgbClr val="231D15"/>
                </a:solidFill>
                <a:latin typeface="Garamond"/>
              </a:rPr>
              <a:t>Statecraft, Moral Calculus, and the Twin Erasures of 146 BC</a:t>
            </a:r>
          </a:p>
        </p:txBody>
      </p:sp>
      <p:sp>
        <p:nvSpPr>
          <p:cNvPr id="5" name="TextBox 4"/>
          <p:cNvSpPr txBox="1"/>
          <p:nvPr/>
        </p:nvSpPr>
        <p:spPr>
          <a:xfrm>
            <a:off x="822960" y="6035040"/>
            <a:ext cx="10515600" cy="365760"/>
          </a:xfrm>
          <a:prstGeom prst="rect">
            <a:avLst/>
          </a:prstGeom>
          <a:noFill/>
        </p:spPr>
        <p:txBody>
          <a:bodyPr wrap="square">
            <a:spAutoFit/>
          </a:bodyPr>
          <a:lstStyle/>
          <a:p>
            <a:pPr>
              <a:spcAft>
                <a:spcPts val="540"/>
              </a:spcAft>
            </a:pPr>
            <a:r>
              <a:rPr sz="1200" b="0" i="0">
                <a:solidFill>
                  <a:srgbClr val="6B5B45"/>
                </a:solidFill>
                <a:latin typeface="Garamond"/>
              </a:rPr>
              <a:t>IV-S03</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Twin Catastrophes of 146 BC</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Carthage and Corinth destroyed within months during the same campaigning season.</a:t>
            </a:r>
          </a:p>
          <a:p>
            <a:pPr>
              <a:spcAft>
                <a:spcPts val="990"/>
              </a:spcAft>
            </a:pPr>
            <a:r>
              <a:rPr sz="2200" b="0" i="0">
                <a:solidFill>
                  <a:srgbClr val="231D15"/>
                </a:solidFill>
                <a:latin typeface="Garamond"/>
              </a:rPr>
              <a:t>•  Ends the two civilizational alternatives to Roman Mediterranean hegemony: Punic and Hellenic.</a:t>
            </a:r>
          </a:p>
          <a:p>
            <a:pPr>
              <a:spcAft>
                <a:spcPts val="990"/>
              </a:spcAft>
            </a:pPr>
            <a:r>
              <a:rPr sz="2200" b="0" i="0">
                <a:solidFill>
                  <a:srgbClr val="231D15"/>
                </a:solidFill>
                <a:latin typeface="Garamond"/>
              </a:rPr>
              <a:t>•  Eliminates peer competitors, creating a unified strategic theater under unilateral rule.</a:t>
            </a:r>
          </a:p>
          <a:p>
            <a:pPr>
              <a:spcAft>
                <a:spcPts val="990"/>
              </a:spcAft>
            </a:pPr>
            <a:r>
              <a:rPr sz="2200" b="0" i="0">
                <a:solidFill>
                  <a:srgbClr val="231D15"/>
                </a:solidFill>
                <a:latin typeface="Garamond"/>
              </a:rPr>
              <a:t>•  Marks the ultimate transition from supervisory hegemony to direct, punitive provincialization.</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Tactical sequence diagram: ANNUS CXLVI · THE TWO ERASURES (Panel I: Provocation Ledger, Panel II: The Two Blows, Panel III: Corinth &amp; Carthago Eodem Anno).</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IV-S03 · 1</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Pretext Engine: Numidia and Treaty Law</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The 201 BC Zama treaty prohibited Carthage from waging war without Roman consent.</a:t>
            </a:r>
          </a:p>
          <a:p>
            <a:pPr>
              <a:spcAft>
                <a:spcPts val="990"/>
              </a:spcAft>
            </a:pPr>
            <a:r>
              <a:rPr sz="2200" b="0" i="0">
                <a:solidFill>
                  <a:srgbClr val="231D15"/>
                </a:solidFill>
                <a:latin typeface="Garamond"/>
              </a:rPr>
              <a:t>•  King Masinissa of Numidia waged fifty years of aggressive border encroachment.</a:t>
            </a:r>
          </a:p>
          <a:p>
            <a:pPr>
              <a:spcAft>
                <a:spcPts val="990"/>
              </a:spcAft>
            </a:pPr>
            <a:r>
              <a:rPr sz="2200" b="0" i="0">
                <a:solidFill>
                  <a:srgbClr val="231D15"/>
                </a:solidFill>
                <a:latin typeface="Garamond"/>
              </a:rPr>
              <a:t>•  Roman senatorial arbitration panels systematically validated Numidian seizures of Punic land.</a:t>
            </a:r>
          </a:p>
          <a:p>
            <a:pPr>
              <a:spcAft>
                <a:spcPts val="990"/>
              </a:spcAft>
            </a:pPr>
            <a:r>
              <a:rPr sz="2200" b="0" i="0">
                <a:solidFill>
                  <a:srgbClr val="231D15"/>
                </a:solidFill>
                <a:latin typeface="Garamond"/>
              </a:rPr>
              <a:t>•  Hasdrubal's defensive expedition at Oroscopa in 150 BC triggered the formal casus belli.</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Geopolitical map of the North African littoral, contrasting the shrinking Carthaginian chora with expanding Numidian borders, locating Oroscopa and Utica.</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IV-S03 · 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Senatorial Dialectic: Cato versus Nasica</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Cato's relentless refrain Carthago delenda est dominated senatorial debates after 153 BC.</a:t>
            </a:r>
          </a:p>
          <a:p>
            <a:pPr>
              <a:spcAft>
                <a:spcPts val="990"/>
              </a:spcAft>
            </a:pPr>
            <a:r>
              <a:rPr sz="2200" b="0" i="0">
                <a:solidFill>
                  <a:srgbClr val="231D15"/>
                </a:solidFill>
                <a:latin typeface="Garamond"/>
              </a:rPr>
              <a:t>•  Argued Punic economic recovery posed an existential threat to Italian agricultural and military primacy.</a:t>
            </a:r>
          </a:p>
          <a:p>
            <a:pPr>
              <a:spcAft>
                <a:spcPts val="990"/>
              </a:spcAft>
            </a:pPr>
            <a:r>
              <a:rPr sz="2200" b="0" i="0">
                <a:solidFill>
                  <a:srgbClr val="231D15"/>
                </a:solidFill>
                <a:latin typeface="Garamond"/>
              </a:rPr>
              <a:t>•  Scipio Nasica Corculum defended Carthaginian survival as essential metus hostilis against Roman decay.</a:t>
            </a:r>
          </a:p>
          <a:p>
            <a:pPr>
              <a:spcAft>
                <a:spcPts val="990"/>
              </a:spcAft>
            </a:pPr>
            <a:r>
              <a:rPr sz="2200" b="0" i="0">
                <a:solidFill>
                  <a:srgbClr val="231D15"/>
                </a:solidFill>
                <a:latin typeface="Garamond"/>
              </a:rPr>
              <a:t>•  The conservative faction won by identifying imperial security with total competitor elimination.</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Senatorial curia reconstruction: Cato the Elder displaying imported Libyan figs, confronting Scipio Nasica Corculum before the assembled fathers.</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IV-S03 · 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Ratchet of Surrender (149 BC)</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Rome staged a three-phase diplomatic trap to disarm Carthage before revealing its destruction.</a:t>
            </a:r>
          </a:p>
          <a:p>
            <a:pPr>
              <a:spcAft>
                <a:spcPts val="990"/>
              </a:spcAft>
            </a:pPr>
            <a:r>
              <a:rPr sz="2200" b="0" i="0">
                <a:solidFill>
                  <a:srgbClr val="231D15"/>
                </a:solidFill>
                <a:latin typeface="Garamond"/>
              </a:rPr>
              <a:t>•  Stage one required three hundred aristocratic children delivered as hostages to Utica.</a:t>
            </a:r>
          </a:p>
          <a:p>
            <a:pPr>
              <a:spcAft>
                <a:spcPts val="990"/>
              </a:spcAft>
            </a:pPr>
            <a:r>
              <a:rPr sz="2200" b="0" i="0">
                <a:solidFill>
                  <a:srgbClr val="231D15"/>
                </a:solidFill>
                <a:latin typeface="Garamond"/>
              </a:rPr>
              <a:t>•  Stage two stripped the arsenal: two hundred thousand weapon sets and two thousand catapults.</a:t>
            </a:r>
          </a:p>
          <a:p>
            <a:pPr>
              <a:spcAft>
                <a:spcPts val="990"/>
              </a:spcAft>
            </a:pPr>
            <a:r>
              <a:rPr sz="2200" b="0" i="0">
                <a:solidFill>
                  <a:srgbClr val="231D15"/>
                </a:solidFill>
                <a:latin typeface="Garamond"/>
              </a:rPr>
              <a:t>•  Stage three ordered the civic suicide: relocate ten Roman miles inland from the sea.</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Schematic diagram illustrating the three-tier Roman ultimatum at Utica (Hostages surrendered, Complete disarmament inventory, Inland relocation decree).</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IV-S03 · 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Execution of Carthage (146 BC)</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A three-year siege overcame desperate civilian resistance, where women donated hair for ropes.</a:t>
            </a:r>
          </a:p>
          <a:p>
            <a:pPr>
              <a:spcAft>
                <a:spcPts val="990"/>
              </a:spcAft>
            </a:pPr>
            <a:r>
              <a:rPr sz="2200" b="0" i="0">
                <a:solidFill>
                  <a:srgbClr val="231D15"/>
                </a:solidFill>
                <a:latin typeface="Garamond"/>
              </a:rPr>
              <a:t>•  Scipio Aemilianus constructed a ninety-meter stone mole, severing the outer harbor completely.</a:t>
            </a:r>
          </a:p>
          <a:p>
            <a:pPr>
              <a:spcAft>
                <a:spcPts val="990"/>
              </a:spcAft>
            </a:pPr>
            <a:r>
              <a:rPr sz="2200" b="0" i="0">
                <a:solidFill>
                  <a:srgbClr val="231D15"/>
                </a:solidFill>
                <a:latin typeface="Garamond"/>
              </a:rPr>
              <a:t>•  Six days of systematic street combat ended in the Byrsa citadel's burning.</a:t>
            </a:r>
          </a:p>
          <a:p>
            <a:pPr>
              <a:spcAft>
                <a:spcPts val="990"/>
              </a:spcAft>
            </a:pPr>
            <a:r>
              <a:rPr sz="2200" b="0" i="0">
                <a:solidFill>
                  <a:srgbClr val="231D15"/>
                </a:solidFill>
                <a:latin typeface="Garamond"/>
              </a:rPr>
              <a:t>•  Fifty thousand survivors enslaved; tradition claims the furrow salted against institutional revival.</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Image plate from Chapter 5: The final assault on Carthage, spring 146 BC (Scipio Aemilianus and Polybius observing the burning residential quarters).</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IV-S03 · 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Witness Who Wept: Polybius and Scipio</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Scipio Aemilianus wept openly while watching Carthage burn beside his mentor Polybius.</a:t>
            </a:r>
          </a:p>
          <a:p>
            <a:pPr>
              <a:spcAft>
                <a:spcPts val="990"/>
              </a:spcAft>
            </a:pPr>
            <a:r>
              <a:rPr sz="2200" b="0" i="0">
                <a:solidFill>
                  <a:srgbClr val="231D15"/>
                </a:solidFill>
                <a:latin typeface="Garamond"/>
              </a:rPr>
              <a:t>•  Recited Homer's Iliad: 'There will come a day when sacred Ilium shall perish.'</a:t>
            </a:r>
          </a:p>
          <a:p>
            <a:pPr>
              <a:spcAft>
                <a:spcPts val="990"/>
              </a:spcAft>
            </a:pPr>
            <a:r>
              <a:rPr sz="2200" b="0" i="0">
                <a:solidFill>
                  <a:srgbClr val="231D15"/>
                </a:solidFill>
                <a:latin typeface="Garamond"/>
              </a:rPr>
              <a:t>•  Acknowledged Rome was subject to the universal historical laws of civilizational rise and fall.</a:t>
            </a:r>
          </a:p>
          <a:p>
            <a:pPr>
              <a:spcAft>
                <a:spcPts val="990"/>
              </a:spcAft>
            </a:pPr>
            <a:r>
              <a:rPr sz="2200" b="0" i="0">
                <a:solidFill>
                  <a:srgbClr val="231D15"/>
                </a:solidFill>
                <a:latin typeface="Garamond"/>
              </a:rPr>
              <a:t>•  Attested by Polybius himself (Grade A), capturing senatorial philosophical consciousness under Hellenistic influence.</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Detail from the Chapter 5 image plate: Scipio Aemilianus in consular armor and Polybius in Greek cloak standing before the flames, with Homeric Greek text in gold cartouche.</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IV-S03 · 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Greek Twin: Mummius and the Razing of Corinth</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Lucius Mummius crushed the desperate federal levy of the Achaean League at Leucopetra.</a:t>
            </a:r>
          </a:p>
          <a:p>
            <a:pPr>
              <a:spcAft>
                <a:spcPts val="990"/>
              </a:spcAft>
            </a:pPr>
            <a:r>
              <a:rPr sz="2200" b="0" i="0">
                <a:solidFill>
                  <a:srgbClr val="231D15"/>
                </a:solidFill>
                <a:latin typeface="Garamond"/>
              </a:rPr>
              <a:t>•  Senate ordered Corinth erased: adult males slaughtered, women and children sold as slaves.</a:t>
            </a:r>
          </a:p>
          <a:p>
            <a:pPr>
              <a:spcAft>
                <a:spcPts val="990"/>
              </a:spcAft>
            </a:pPr>
            <a:r>
              <a:rPr sz="2200" b="0" i="0">
                <a:solidFill>
                  <a:srgbClr val="231D15"/>
                </a:solidFill>
                <a:latin typeface="Garamond"/>
              </a:rPr>
              <a:t>•  Artistic masterpieces treated as bulk loot, transferred wholesale to adorn Italian aristocratic villas.</a:t>
            </a:r>
          </a:p>
          <a:p>
            <a:pPr>
              <a:spcAft>
                <a:spcPts val="990"/>
              </a:spcAft>
            </a:pPr>
            <a:r>
              <a:rPr sz="2200" b="0" i="0">
                <a:solidFill>
                  <a:srgbClr val="231D15"/>
                </a:solidFill>
                <a:latin typeface="Garamond"/>
              </a:rPr>
              <a:t>•  Mummius famously warned shipping contractors to replace damaged high-classical artworks with new productions.</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Image plate from Chapter 6: The aftermath at Corinth, autumn 146 BC (Mummius observing wagonloads of classical bronze and marble, Polybius standing by).</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IV-S03 · 7</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Iberian Parallel: Treachery and Circumvallation</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Spanish warfare normalized bad-faith diplomacy: Servius Sulpicius Galba massacred surrendered Lusitanians in 150.</a:t>
            </a:r>
          </a:p>
          <a:p>
            <a:pPr>
              <a:spcAft>
                <a:spcPts val="990"/>
              </a:spcAft>
            </a:pPr>
            <a:r>
              <a:rPr sz="2200" b="0" i="0">
                <a:solidFill>
                  <a:srgbClr val="231D15"/>
                </a:solidFill>
                <a:latin typeface="Garamond"/>
              </a:rPr>
              <a:t>•  Consul Caepio procured Viriathus's assassination in 139 BC, coldly refusing the promised payment.</a:t>
            </a:r>
          </a:p>
          <a:p>
            <a:pPr>
              <a:spcAft>
                <a:spcPts val="990"/>
              </a:spcAft>
            </a:pPr>
            <a:r>
              <a:rPr sz="2200" b="0" i="0">
                <a:solidFill>
                  <a:srgbClr val="231D15"/>
                </a:solidFill>
                <a:latin typeface="Garamond"/>
              </a:rPr>
              <a:t>•  The Senate repudiated the Mancinus treaty of 137 BC, delivering the consul naked instead.</a:t>
            </a:r>
          </a:p>
          <a:p>
            <a:pPr>
              <a:spcAft>
                <a:spcPts val="990"/>
              </a:spcAft>
            </a:pPr>
            <a:r>
              <a:rPr sz="2200" b="0" i="0">
                <a:solidFill>
                  <a:srgbClr val="231D15"/>
                </a:solidFill>
                <a:latin typeface="Garamond"/>
              </a:rPr>
              <a:t>•  Scipio starved Numantia in 133 BC behind nine kilometers of circumvallation walls.</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Tactical sequence diagram from Chapter 4: THE SPANISH ULCER, 154–133 BC (Timeline detailing Galba's massacre, Viriathus's murdered band, Mancinus's surrender, and Scipio's circumvallation ring).</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IV-S03 · 8</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Beyond Sentimentality: The Double Ledger of Empire</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146 BC constructed mare nostrum by liquidating peer competitors across the Mediterranean basin.</a:t>
            </a:r>
          </a:p>
          <a:p>
            <a:pPr>
              <a:spcAft>
                <a:spcPts val="990"/>
              </a:spcAft>
            </a:pPr>
            <a:r>
              <a:rPr sz="2200" b="0" i="0">
                <a:solidFill>
                  <a:srgbClr val="231D15"/>
                </a:solidFill>
                <a:latin typeface="Garamond"/>
              </a:rPr>
              <a:t>•  The volume refuses moralizing sentimentality over fallen alternatives or triumphalist Roman apology.</a:t>
            </a:r>
          </a:p>
          <a:p>
            <a:pPr>
              <a:spcAft>
                <a:spcPts val="990"/>
              </a:spcAft>
            </a:pPr>
            <a:r>
              <a:rPr sz="2200" b="0" i="0">
                <a:solidFill>
                  <a:srgbClr val="231D15"/>
                </a:solidFill>
                <a:latin typeface="Garamond"/>
              </a:rPr>
              <a:t>•  Unchecked hegemony eroded republican constitutionalism: extraordinary commands replaced annual consular governance.</a:t>
            </a:r>
          </a:p>
          <a:p>
            <a:pPr>
              <a:spcAft>
                <a:spcPts val="990"/>
              </a:spcAft>
            </a:pPr>
            <a:r>
              <a:rPr sz="2200" b="0" i="0">
                <a:solidFill>
                  <a:srgbClr val="231D15"/>
                </a:solidFill>
                <a:latin typeface="Garamond"/>
              </a:rPr>
              <a:t>•  Destroying Carthage and Corinth established the personal prestige mechanics that ultimately destroyed the Republic.</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Frontispiece for Book IV: High-noon Mediterranean panorama from Cape Sounion, Roman senatorial figures and Greek interlocutor gazing upon the Aegean sea.</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IV-S03 · 9</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