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collision between Rome and the Hellenistic kingdoms was fundamentally a clash of engineering doctrines. The Macedonian system, perfected across five generations since Philip II, was an uncompromising exercise in forward momentum. Its eighteen-foot pike presented an unapproachable wall of steel, but demanded absolute spatial cohesion. Conversely, the Roman manipular legion was built for modular elasticity. Arrayed in three lines—hastati, principes, and triarii—its independent maniples traded kinetic mass for rapid lateral reallocation and stepped depth. Hellenistic doctrine assumed flat terrain and a cooperative enemy; Roman doctrine assumed friction, irregularity, and the necessity of immediate local tactical initiative.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Considered purely as a kinetic engine, the deployed Macedonian phalanx was unassailable from the front. With pikes couched, the points of the first five ranks protruded beyond the leading soldier, presenting an impassable thicket of iron. No ancient infantry armed with sword and shield could close frontally without suffering immediate, fatal impalement. Yet this mechanical perfection was also its fatal constraint. The system was strictly unidirectional. It possessed neither flanks nor rear, and its men were so tightly packed that individual swordsmanship was impossible. To turn, wheel, or divide was to instantly destroy the very cohesion that generated its power.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Roman manipular legion substituted articulated cells for unbroken mass. Operating in the quincunx formation, maniples maintained tactical intervals that permitted rear lines to advance or forward lines to retire without general confusion. At the individual level, the legionary occupied three times the lateral space of a phalangite, utilizing the broad scutum for redirection and the short gladius for lethally efficient thrusting. Most critically, command was decentralized. Centurions and tribunes possessed the tactical agency to exploit sudden local opportunities, transforming the legion into a responsive, segmented organism rather than an all-or-nothing kinetic battering ram.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Cynoscephalae in June 197 BC, graded A by the compendium, battle emerged not from deliberate deployment but from an escalatory skirmish in dense morning fog. Reaching the crest first, Philip deployed his right wing into full phalanx formation, driving Flamininus's left downslope through crushing frontal weight. But the Macedonian left wing, delayed on the reverse slope, was caught strung out in marching column. Flamininus struck this unformed snake with his right wing and war elephants, shattering it in thirty minutes. The engagement instantly divided into two independent tactical clocks: an advancing Macedonian right and an utterly ruined Macedonian left.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climax of Cynoscephalae demonstrated the decisive value of subordinate tactical agency. An unnamed Roman military tribune—conventionally identified as Marcus Aemilius Lepidus—recognized that the victorious Roman right had outflanked the still-advancing Macedonian right phalanx. Without orders from Flamininus, he peeled twenty maniples away from the pursuit, wheeled them across the field, and struck Philip’s victorious phalanx in its unprotected rear. Unable to rotate its eighteen-foot pikes, the phalanx disintegrated into panic and slaughter. Polybius notes 8,000 Macedonian dead and 5,000 captured against roughly 700 Roman casualties—the first definitive operational proof that modular articulation could dismantle Hellenistic mass.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Magnesia in December 190 BC, Antiochus III fielded the largest Hellenistic combined-arms force of the century, graded A in the volume. Antiochus deployed 16,000 phalangites flanked by cataphracts, elephants, and scythed chariots. On the Seleucid left, King Eumenes II of Pergamum neutralized the chariots with archers and slingers, driving panicked teams back through their own lines and routing the wing. Conversely, on the Seleucid right, Antiochus led a thunderous cavalry charge that broke the Roman left wing. But seduced by tactical victory, the king pursued the broken legionaries toward their camp, abandoning the operational fight and leaving his phalanx isolated.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Stripped of its cavalry screens, the Seleucid phalanx was doomed. Eumenes wheeled his victorious horsemen directly into the exposed flank and rear of the Macedonian center. Inside the phalanx, war elephants interspersed among the maniples panicked under missile bombardment, trampling their own infantry. The massive phalanx, attacked simultaneously from front, flank, and rear, lost all cohesion. The tradition's arithmetic in Livy claims approximately 50,000 Seleucid dead and 1,400 captured against merely 300 Roman casualties—an extreme disparity reflecting slaughter rather than mutual combat. Without cavalry protection, Hellenistic combined-arms mass collapsed under the pressure of concentrated, asymmetric Roman and allied mobility.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engagement at Pydna on 22 June 168 BC—dated precisely by an astronomically verified lunar eclipse—began when a runaway baggage mule sparked an escalating clash at the Leucus stream. Graded A by the compendium, the battle witnessed Perseus advancing with 21,000 elite phalangites across level coastal plains. The spectacle of the sarissa wall was formidable; when the allied Paeligni cohort attempted a frontal charge, they were shredded upon the pikes. The consul Lucius Aemilius Paullus later admitted to Polybius that he had never seen anything so terrifying. On completely flat ground, the Macedonian phalanx remained an unstoppable kinetic engine.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Pydna was decided not by heroic bravery, but by topography. As the phalanx surged forward into the undulating foothills, irregularities in terrain broke its lateral alignment. Gaps inevitably appeared across the line. Aemilius Paullus immediately ordered his maniples to act independently, wheeling into these fissures at right angles. Once inside the reach of the eighteen-foot pikes, the Romans transformed the battle into butchery. Encumbered by useless sarissas and possessing only light shields and daggers, the phalangites were slaughtered by the Roman gladius. In less than an hour, approximately 25,000 Macedonians were killed and 11,000 captured, ending the Antigonid monarchy forever.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military lesson of the second-century wars was absolute: doctrine beats mass whenever the ground votes. The Macedonian phalanx was a machine designed for an idealized geometric world; it required flat, obstacle-free plains to maintain the unbroken frontage that guaranteed its survival. But real battlefields possess undulations, rocks, streams, and slopes. Where broken ground shattered the phalanx into helpless fragments, it served as the natural operating environment for the Roman manipular system. By delegating tactical initiative to subordinate officers and fighting in articulated cells, Rome mastered battlefield friction. Hegemony was won because modular doctrine accommodated the reality of Mediterranean terrain, while Hellenistic mass shattered against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Systems Clash: Legion Versus Phalanx</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Tactical Formations, Frontages, Tempo, and Ground in the Wars of Hegemony (200–168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IV-S02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Two Tactical Philosophies: Phalanx Versus Maniple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Hellenistic doctrine maximized frontal mass via the eighteen-foot sarissa.</a:t>
            </a:r>
          </a:p>
          <a:p>
            <a:pPr>
              <a:spcAft>
                <a:spcPts val="990"/>
              </a:spcAft>
            </a:pPr>
            <a:r>
              <a:rPr sz="2200" b="0" i="0">
                <a:solidFill>
                  <a:srgbClr val="231D15"/>
                </a:solidFill>
                <a:latin typeface="Garamond"/>
              </a:rPr>
              <a:t>•  Roman doctrine prioritized tactical articulation through semi-autonomous 120-man maniples.</a:t>
            </a:r>
          </a:p>
          <a:p>
            <a:pPr>
              <a:spcAft>
                <a:spcPts val="990"/>
              </a:spcAft>
            </a:pPr>
            <a:r>
              <a:rPr sz="2200" b="0" i="0">
                <a:solidFill>
                  <a:srgbClr val="231D15"/>
                </a:solidFill>
                <a:latin typeface="Garamond"/>
              </a:rPr>
              <a:t>•  The phalanx operated as a single monolithic battering ram sixteen ranks deep.</a:t>
            </a:r>
          </a:p>
          <a:p>
            <a:pPr>
              <a:spcAft>
                <a:spcPts val="990"/>
              </a:spcAft>
            </a:pPr>
            <a:r>
              <a:rPr sz="2200" b="0" i="0">
                <a:solidFill>
                  <a:srgbClr val="231D15"/>
                </a:solidFill>
                <a:latin typeface="Garamond"/>
              </a:rPr>
              <a:t>•  The manipular legion functioned as an elastic, three-line checkerboard system.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Schematic structural comparison: Macedonian phalanx file depth versus Roman manipular triplex acies checkerboard.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Physics of the Phalanx: Frontal Invulnerability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Five pike-points projected ahead of every front-rank file member.</a:t>
            </a:r>
          </a:p>
          <a:p>
            <a:pPr>
              <a:spcAft>
                <a:spcPts val="990"/>
              </a:spcAft>
            </a:pPr>
            <a:r>
              <a:rPr sz="2200" b="0" i="0">
                <a:solidFill>
                  <a:srgbClr val="231D15"/>
                </a:solidFill>
                <a:latin typeface="Garamond"/>
              </a:rPr>
              <a:t>•  Frontal assault against dressed pikes was mathematically suicidal for ancient infantry.</a:t>
            </a:r>
          </a:p>
          <a:p>
            <a:pPr>
              <a:spcAft>
                <a:spcPts val="990"/>
              </a:spcAft>
            </a:pPr>
            <a:r>
              <a:rPr sz="2200" b="0" i="0">
                <a:solidFill>
                  <a:srgbClr val="231D15"/>
                </a:solidFill>
                <a:latin typeface="Garamond"/>
              </a:rPr>
              <a:t>•  Lateral maneuvering or rearward defense required breaking the essential pike-lock formation.</a:t>
            </a:r>
          </a:p>
          <a:p>
            <a:pPr>
              <a:spcAft>
                <a:spcPts val="990"/>
              </a:spcAft>
            </a:pPr>
            <a:r>
              <a:rPr sz="2200" b="0" i="0">
                <a:solidFill>
                  <a:srgbClr val="231D15"/>
                </a:solidFill>
                <a:latin typeface="Garamond"/>
              </a:rPr>
              <a:t>•  Extreme file density made changing facing under pressure mechanically impossible.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profile diagram of the Macedonian sarissa wall showing spear reach, rank overlap, and density.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Mechanics of the Legion: Modular Articulation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Maniples operated with open intervals, allowing flexible tactical redeployment.</a:t>
            </a:r>
          </a:p>
          <a:p>
            <a:pPr>
              <a:spcAft>
                <a:spcPts val="990"/>
              </a:spcAft>
            </a:pPr>
            <a:r>
              <a:rPr sz="2200" b="0" i="0">
                <a:solidFill>
                  <a:srgbClr val="231D15"/>
                </a:solidFill>
                <a:latin typeface="Garamond"/>
              </a:rPr>
              <a:t>•  Legionaries fought as separated individuals using scutum shields and gladius thrusts.</a:t>
            </a:r>
          </a:p>
          <a:p>
            <a:pPr>
              <a:spcAft>
                <a:spcPts val="990"/>
              </a:spcAft>
            </a:pPr>
            <a:r>
              <a:rPr sz="2200" b="0" i="0">
                <a:solidFill>
                  <a:srgbClr val="231D15"/>
                </a:solidFill>
                <a:latin typeface="Garamond"/>
              </a:rPr>
              <a:t>•  Triplex acies allowed unbroken front-line relief and dynamic depth adjustment.</a:t>
            </a:r>
          </a:p>
          <a:p>
            <a:pPr>
              <a:spcAft>
                <a:spcPts val="990"/>
              </a:spcAft>
            </a:pPr>
            <a:r>
              <a:rPr sz="2200" b="0" i="0">
                <a:solidFill>
                  <a:srgbClr val="231D15"/>
                </a:solidFill>
                <a:latin typeface="Garamond"/>
              </a:rPr>
              <a:t>•  Subordinate officers exercised independent operational initiative without consular orders.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Manipular deployment plan illustrating the quincunx intervals, lines of relief, and maniple combat spacing.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Cynoscephalae (197 BC): The Meeting in the Mist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Accidental encounter along the Dog’s Heads ridge in heavy Thessalian mist.</a:t>
            </a:r>
          </a:p>
          <a:p>
            <a:pPr>
              <a:spcAft>
                <a:spcPts val="990"/>
              </a:spcAft>
            </a:pPr>
            <a:r>
              <a:rPr sz="2200" b="0" i="0">
                <a:solidFill>
                  <a:srgbClr val="231D15"/>
                </a:solidFill>
                <a:latin typeface="Garamond"/>
              </a:rPr>
              <a:t>•  Philip's right phalanx deployed successfully on high ground, pressing Roman lines.</a:t>
            </a:r>
          </a:p>
          <a:p>
            <a:pPr>
              <a:spcAft>
                <a:spcPts val="990"/>
              </a:spcAft>
            </a:pPr>
            <a:r>
              <a:rPr sz="2200" b="0" i="0">
                <a:solidFill>
                  <a:srgbClr val="231D15"/>
                </a:solidFill>
                <a:latin typeface="Garamond"/>
              </a:rPr>
              <a:t>•  Macedonian left was caught marching in column, shattered before deploying.</a:t>
            </a:r>
          </a:p>
          <a:p>
            <a:pPr>
              <a:spcAft>
                <a:spcPts val="990"/>
              </a:spcAft>
            </a:pPr>
            <a:r>
              <a:rPr sz="2200" b="0" i="0">
                <a:solidFill>
                  <a:srgbClr val="231D15"/>
                </a:solidFill>
                <a:latin typeface="Garamond"/>
              </a:rPr>
              <a:t>•  One army operated on two radically divergent tactical clocks.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CYNOSCEPHALAE, JUNE 197 BC, Panels I and II ('THE MEETING IN THE MIST' and 'THE TWO HALVES').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Cynoscephalae: The Tribune's Decisive Flank</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 unnamed military tribune detached twenty maniples on personal initiative.</a:t>
            </a:r>
          </a:p>
          <a:p>
            <a:pPr>
              <a:spcAft>
                <a:spcPts val="990"/>
              </a:spcAft>
            </a:pPr>
            <a:r>
              <a:rPr sz="2200" b="0" i="0">
                <a:solidFill>
                  <a:srgbClr val="231D15"/>
                </a:solidFill>
                <a:latin typeface="Garamond"/>
              </a:rPr>
              <a:t>•  The detachment wheeled across the field into the Macedonian right's rear.</a:t>
            </a:r>
          </a:p>
          <a:p>
            <a:pPr>
              <a:spcAft>
                <a:spcPts val="990"/>
              </a:spcAft>
            </a:pPr>
            <a:r>
              <a:rPr sz="2200" b="0" i="0">
                <a:solidFill>
                  <a:srgbClr val="231D15"/>
                </a:solidFill>
                <a:latin typeface="Garamond"/>
              </a:rPr>
              <a:t>•  The rigid phalanx could not turn to engage threats from behind.</a:t>
            </a:r>
          </a:p>
          <a:p>
            <a:pPr>
              <a:spcAft>
                <a:spcPts val="990"/>
              </a:spcAft>
            </a:pPr>
            <a:r>
              <a:rPr sz="2200" b="0" i="0">
                <a:solidFill>
                  <a:srgbClr val="231D15"/>
                </a:solidFill>
                <a:latin typeface="Garamond"/>
              </a:rPr>
              <a:t>•  Tradition records 8,000 Macedonian dead, 5,000 captured, versus 700 Romans.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CYNOSCEPHALAE, JUNE 197 BC, Panel III ('THE TWENTY MANIPLES') with cartouche 'CYNOSCEPHALAE · THE MACHINES COMPARED'.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Magnesia (190 BC): Combined Arms and Overextension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Seleucid field force numbered 60,000 infantry, 12,000 cavalry, and 54 elephants.</a:t>
            </a:r>
          </a:p>
          <a:p>
            <a:pPr>
              <a:spcAft>
                <a:spcPts val="990"/>
              </a:spcAft>
            </a:pPr>
            <a:r>
              <a:rPr sz="2200" b="0" i="0">
                <a:solidFill>
                  <a:srgbClr val="231D15"/>
                </a:solidFill>
                <a:latin typeface="Garamond"/>
              </a:rPr>
              <a:t>•  Eumenes’s missile cavalry panicked Seleucid scythed chariots into their own left.</a:t>
            </a:r>
          </a:p>
          <a:p>
            <a:pPr>
              <a:spcAft>
                <a:spcPts val="990"/>
              </a:spcAft>
            </a:pPr>
            <a:r>
              <a:rPr sz="2200" b="0" i="0">
                <a:solidFill>
                  <a:srgbClr val="231D15"/>
                </a:solidFill>
                <a:latin typeface="Garamond"/>
              </a:rPr>
              <a:t>•  Antiochus III's heavy cavalry broke the Roman left and pursued off-field.</a:t>
            </a:r>
          </a:p>
          <a:p>
            <a:pPr>
              <a:spcAft>
                <a:spcPts val="990"/>
              </a:spcAft>
            </a:pPr>
            <a:r>
              <a:rPr sz="2200" b="0" i="0">
                <a:solidFill>
                  <a:srgbClr val="231D15"/>
                </a:solidFill>
                <a:latin typeface="Garamond"/>
              </a:rPr>
              <a:t>•  Tactical cavalry success produced catastrophic operational isolation of the center.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Battle map plate: The disposition at Magnesia, December 190 BC, indicating cavalry vectors and chariot recoil.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Magnesia: Envelopment of the Monolith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Pergamene cavalry wheeled into the exposed Seleucid infantry flanks.</a:t>
            </a:r>
          </a:p>
          <a:p>
            <a:pPr>
              <a:spcAft>
                <a:spcPts val="990"/>
              </a:spcAft>
            </a:pPr>
            <a:r>
              <a:rPr sz="2200" b="0" i="0">
                <a:solidFill>
                  <a:srgbClr val="231D15"/>
                </a:solidFill>
                <a:latin typeface="Garamond"/>
              </a:rPr>
              <a:t>•  Elephants stationed within phalanx intervals panicked under missile fire.</a:t>
            </a:r>
          </a:p>
          <a:p>
            <a:pPr>
              <a:spcAft>
                <a:spcPts val="990"/>
              </a:spcAft>
            </a:pPr>
            <a:r>
              <a:rPr sz="2200" b="0" i="0">
                <a:solidFill>
                  <a:srgbClr val="231D15"/>
                </a:solidFill>
                <a:latin typeface="Garamond"/>
              </a:rPr>
              <a:t>•  Phalanx formation collapsed into compressed slaughter without forward momentum.</a:t>
            </a:r>
          </a:p>
          <a:p>
            <a:pPr>
              <a:spcAft>
                <a:spcPts val="990"/>
              </a:spcAft>
            </a:pPr>
            <a:r>
              <a:rPr sz="2200" b="0" i="0">
                <a:solidFill>
                  <a:srgbClr val="231D15"/>
                </a:solidFill>
                <a:latin typeface="Garamond"/>
              </a:rPr>
              <a:t>•  Livy's tradition records 50,000 Seleucid dead against approximately 300 Romans.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diagram showing Eumenes's Pergamene cavalry striking the exposed phalanx flank while war elephants run amok.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Pydna (168 BC): The Terrifying Push on Level Ground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Accidental skirmish at the Leucus stream committed 44,000 Macedonians.</a:t>
            </a:r>
          </a:p>
          <a:p>
            <a:pPr>
              <a:spcAft>
                <a:spcPts val="990"/>
              </a:spcAft>
            </a:pPr>
            <a:r>
              <a:rPr sz="2200" b="0" i="0">
                <a:solidFill>
                  <a:srgbClr val="231D15"/>
                </a:solidFill>
                <a:latin typeface="Garamond"/>
              </a:rPr>
              <a:t>•  Perseus's phalanx advanced across flat terrain in magnificent, terrifying order.</a:t>
            </a:r>
          </a:p>
          <a:p>
            <a:pPr>
              <a:spcAft>
                <a:spcPts val="990"/>
              </a:spcAft>
            </a:pPr>
            <a:r>
              <a:rPr sz="2200" b="0" i="0">
                <a:solidFill>
                  <a:srgbClr val="231D15"/>
                </a:solidFill>
                <a:latin typeface="Garamond"/>
              </a:rPr>
              <a:t>•  Frontal Roman resistance crumpled; the Paeligni cohort was shredded.</a:t>
            </a:r>
          </a:p>
          <a:p>
            <a:pPr>
              <a:spcAft>
                <a:spcPts val="990"/>
              </a:spcAft>
            </a:pPr>
            <a:r>
              <a:rPr sz="2200" b="0" i="0">
                <a:solidFill>
                  <a:srgbClr val="231D15"/>
                </a:solidFill>
                <a:latin typeface="Garamond"/>
              </a:rPr>
              <a:t>•  Aemilius Paullus confessed he had never witnessed anything more frightening.</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PYDNA, 22 JUNE 168 BC, Panels I and II ('THE ACCIDENT' and 'THE ADVANCE TERRIBLE').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Pydna: The Ground Disassembles the Phalanx</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Advancing over undulating ground forced minor fissures in phalanx frontage.</a:t>
            </a:r>
          </a:p>
          <a:p>
            <a:pPr>
              <a:spcAft>
                <a:spcPts val="990"/>
              </a:spcAft>
            </a:pPr>
            <a:r>
              <a:rPr sz="2200" b="0" i="0">
                <a:solidFill>
                  <a:srgbClr val="231D15"/>
                </a:solidFill>
                <a:latin typeface="Garamond"/>
              </a:rPr>
              <a:t>•  Paullus ordered independent maniples to penetrate the developing seams.</a:t>
            </a:r>
          </a:p>
          <a:p>
            <a:pPr>
              <a:spcAft>
                <a:spcPts val="990"/>
              </a:spcAft>
            </a:pPr>
            <a:r>
              <a:rPr sz="2200" b="0" i="0">
                <a:solidFill>
                  <a:srgbClr val="231D15"/>
                </a:solidFill>
                <a:latin typeface="Garamond"/>
              </a:rPr>
              <a:t>•  Legionaries bypassed sarissas, engaging packed phalangites with gladius and scutum.</a:t>
            </a:r>
          </a:p>
          <a:p>
            <a:pPr>
              <a:spcAft>
                <a:spcPts val="990"/>
              </a:spcAft>
            </a:pPr>
            <a:r>
              <a:rPr sz="2200" b="0" i="0">
                <a:solidFill>
                  <a:srgbClr val="231D15"/>
                </a:solidFill>
                <a:latin typeface="Garamond"/>
              </a:rPr>
              <a:t>•  Plutarch records 25,000 Macedonian dead in less than an hour.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PYDNA, 22 JUNE 168 BC, Panel III ('THE GROUND'S VERDICT') with cartouche 'PYDNA · THE PHALANX'S LAST NOON'.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Doctrine Beats Mass: The Verdict of Terrain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phalanx demanded idealized terrain to preserve its essential pike-wall frontage.</a:t>
            </a:r>
          </a:p>
          <a:p>
            <a:pPr>
              <a:spcAft>
                <a:spcPts val="990"/>
              </a:spcAft>
            </a:pPr>
            <a:r>
              <a:rPr sz="2200" b="0" i="0">
                <a:solidFill>
                  <a:srgbClr val="231D15"/>
                </a:solidFill>
                <a:latin typeface="Garamond"/>
              </a:rPr>
              <a:t>•  Natural terrain invariably breaks monolithic formations, opening fatal internal seams.</a:t>
            </a:r>
          </a:p>
          <a:p>
            <a:pPr>
              <a:spcAft>
                <a:spcPts val="990"/>
              </a:spcAft>
            </a:pPr>
            <a:r>
              <a:rPr sz="2200" b="0" i="0">
                <a:solidFill>
                  <a:srgbClr val="231D15"/>
                </a:solidFill>
                <a:latin typeface="Garamond"/>
              </a:rPr>
              <a:t>•  Manipular articulation exploited micro-topography rather than being ruined by it.</a:t>
            </a:r>
          </a:p>
          <a:p>
            <a:pPr>
              <a:spcAft>
                <a:spcPts val="990"/>
              </a:spcAft>
            </a:pPr>
            <a:r>
              <a:rPr sz="2200" b="0" i="0">
                <a:solidFill>
                  <a:srgbClr val="231D15"/>
                </a:solidFill>
                <a:latin typeface="Garamond"/>
              </a:rPr>
              <a:t>•  Decentralized initiative systematically overcame rigid, centralized Hellenistic command structures.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Comparative analytical matrix contrasting rigid phalanx failure modes with flexible manipular exploitation across irregular terrain.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