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Having survived the Hannibalic War as master of the western Mediterranean, the Roman Senate turned eastward in 200 BC. The initial refusal of the comitia centuriata reflected an exhausted Italian populace, yet consular advocacy linked overseas campaigning directly to peninsular defense and material wealth. Behind the diplomatic appeals of Pergamum, Rhodes, and Athens lay the deeper institutional imperative: preserving the operational edge of the veteran legions and consular command class. Rome entered the Hellenistic sphere not to annex territory, but to dismantle peer competitors capable of coordinating against her hegemony.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Cynoscephalae in late June 197 BC, the Roman manipular legion encountered the classical Macedonian phalanx in open combat. The engagement began as an accidental collision in heavy morning mist. Philip V successfully deployed his right phalanx, whose eighteen-foot sarissas pushed the Roman left downhill. However, the Macedonian left was caught disordered in marching column. The decisive tactical stroke came from an unnamed military tribune who detached twenty maniples on his own initiative to strike the exposed rear of Philip's victorious wing. Structural inability to fight in two directions doomed the phalanx.</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settlement of 196 BC articulated Rome's initial Hellenistic strategy. At the Isthmian Games, Flamininus proclaimed that the Greek cities were to remain free, ungarrisoned, and untaxed under their ancestral laws—an announcement greeted with rapturous acclaim. The tradition records ravens falling from the sky at the roar, an ornamental detail Polybius doubted. Historians debate whether this was genuine philhellenism or a calculated device to eliminate Macedonian power without administrative expense. Regardless, the legions evacuated in 194 BC, leaving behind a supervisory system dependent on Greek stability that would soon unravel under Seleucid expansion.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Seleucid monarch Antiochus III Megas entered Greece in 192 BC upon the invitation of the disgruntled Aetolians, claiming the mantle of Greek liberator. Having sheltered Hannibal Barca, Antiochus nonetheless dismissed the Carthaginian's strategic plan for a synchronized Italian invasion. Committing a modest force of only 10,000 foot, Antiochus attempted to hold the historic defile of Thermopylae in April 191 BC. Replicating Xerxes's template from 480 BC, consular legate Marcus Porcius Cato led 4,000 men along the Anopaea mountain path to strike the Seleucid rear. The royal phalanx collapsed into general rout, expelling Antiochus from Europe.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December 190 BC, Roman legions crossed into Asia for the first time, meeting Antiochus at Magnesia ad Sipylum. Although Africanus was incapacitated by illness, Lucius Scipio and tactical advisor Domitius Ahenobarbus deployed an asymmetric line against Antiochus's heterogeneous host. Pergamene king Eumenes II neutralized the scythed chariots with missile fire, routing the Seleucid left. Antiochus broke the Roman left and pursued recklessly toward the Roman camp. Meanwhile, Eumenes and the consular maniples enveloped the isolated 16,000-man phalanx. Livy's tradition records 50,000 Seleucid dead against 300 Romans—the catastrophic collapse of the eastern empire's battlefield potential.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Treaty of Apamea in 188 BC definitively established the Mediterranean ceiling for Hellenistic monarchy. Bound beyond the Taurus range, the Seleucid empire was stripped of its western Anatolian satrapies and maritime strike capacity. The 15,000-talent indemnity—the largest yet levied by Rome—crippled royal finances for a generation. Client monarchies, notably Pergamum, absorbed the ceded territories to enforce regional equilibrium under Roman oversight. The Asian campaign brought vast Greek material culture to Rome, sparking the Catonian backlash against moral corruption and precipitating the political trials that targeted the Cornelii Scipiones.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Following Philip V's death in 179 BC, King Perseus systematically restored Macedonian power within the boundaries of the Cynoscephalae treaty. Exploiting the mineral wealth of Mount Pangaeus, Perseus rebuilt royal finances and fielded an army of 44,000 men, centered on 21,000 well-drilled phalangites. Early Roman consular operations between 171 and 169 BC exhibited conspicuous mediocrity, plagued by annual magistracy rotation and post-Hannibalic command erosion. Confronting military stalemate and wavering Greek loyalties, the Senate suspended standard career ladders to elect Lucius Aemilius Paullus, a veteran commander of aristocratic integrity, to force a decision in 168 BC.</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22 June 168 BC, an afternoon watering dispute escalated into the final structural confrontation between legion and phalanx. Paullus later confessed that the sight of the advancing Macedonian pikes was the most terrifying spectacle of his life. Yet as the phalanx advanced over undulating ground, its rigid frontage inevitably developed seams. Paullus directed his maniples to enter these ruptures. At close quarters, the sarissa proved useless against the gladius and scutum. Plutarch grades Macedonian dead at 25,000 in barely an hour. Macedonia was dissolved into four tributary republics; Antigonid dynastic power was forever eradicated.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Polybius is the indispensable foundation of Book IV. Sent to Rome in 167 BC as an Achaean hostage, he gained intimate access to the senatorial elite through Lucius Aemilius Paullus and Scipio Aemilianus. His forty-book Histories analyzed how Rome mastered the Mediterranean in fifty-three years through institutional superiority. Our assessment rates his surviving eyewitness fragments Grade A, though Books 6–39 survive largely in Byzantine excerpts. Livy (Grade B) leans heavily on Polybius for eastern affairs, while Appian and Plutarch provide Tier 3 corroboration. Polybius watched Carthage burn and personally negotiated Greece's survival, bridging Greek political theory and Roman imperial power.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Spain proved the antithesis of the eastern supervisory framework. Lacking Hellenistic city-state apparatus, Iberia forced Rome into permanent, low-intensity provincial warfare (Grade B/C). Praetors faced repeated revolts, frequently resorting to dishonorable expedients like Galba's massacre of surrendered Lusitanians in 150 BC. Viriathus led a masterclass in guerrilla tactics, repeatedly shattering Roman armies until assassinated by Roman bribery in 139 BC. At Numantia, successive commanders faced humiliating reverses—culminating in Mancinus's repudiated surrender—until Scipio Aemilianus imposed strict discipline in 134 BC, starving the citadel through a rigorous circumvallation. Spain became the laboratory for direct provincial administration.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third war with Carthage was engineered to produce annihilation. Despite fifty years of scrupulous treaty compliance, Carthaginian retaliation against unprovoked Numidian incursions in 150 BC provided Cato's faction their casus belli. Rome extracted 300 noble hostages and 200,000 armaments before revealing the non-negotiable ultimatum: evacuate the city for an inland site. Refusing civilizational suicide, Carthage resisted for three brutal years. Scipio Aemilianus took command in 147 BC, built a stone mole across the harbor, and cleared the city quarter by quarter in six days of street combat. Fifty thousand survivors were enslaved; the site was razed.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Simultaneously in Greece, the supervisory framework collapsed into punitive destruction. When the Roman Senate ordered key poleis detached from the Achaean League, federal leaders Critolaus and Diaeus led a doomed national resistance. Consuls Metellus Macedonicus and Lucius Mummius crushed the federal levies at Scarpheia and Leucopetra. In autumn 146 BC, Mummius executed the senatorial directive: Corinth was systematically burned, its men executed, women enslaved, and leagues dissolved. Mummius shipped immense classical art treasures to Rome, treating irreplaceable masterworks as replaceable commercial freight. Polybius mediated the post-war administrative boundary settlements, salvaging civic self-governance under direct Macedonian provincial supervision.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coordinated catastrophe of 146 BC signaled an uncompromising strategic watershed. In destroying Carthage and Corinth within a single campaigning season, Rome extinguished the western Punic and eastern Hellenic alternatives to her authority, establishing Mare Nostrum. Yet this Mediterranean triumph subverted the Republic's constitutional fabric. Managing overseas theaters necessitated repeated extraordinary commands, bypassing the lex Villia annalis and elevating charismatic imperatores like Scipio Aemilianus above senatorial peers. The fifty-four years between 200 and 146 BC constructed a world empire, but bequeathed the institutional imbalances, agrarian strains, and dynastic ambitions that would erupt in the Gracchan crisis of 133 BC.</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The Fifty Years' Verdict</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The Construction of Mediterranean Hegemony (200–146 BC)</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IV-S01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New Horizon: From Zama to the East (200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Senate declares war on Philip V of Macedon in 200 BC.</a:t>
            </a:r>
          </a:p>
          <a:p>
            <a:pPr>
              <a:spcAft>
                <a:spcPts val="990"/>
              </a:spcAft>
            </a:pPr>
            <a:r>
              <a:rPr sz="2200" b="0" i="0">
                <a:solidFill>
                  <a:srgbClr val="231D15"/>
                </a:solidFill>
                <a:latin typeface="Garamond"/>
              </a:rPr>
              <a:t>•  Comitia centuriata initially rejects the war until consular persuasion intervenes.</a:t>
            </a:r>
          </a:p>
          <a:p>
            <a:pPr>
              <a:spcAft>
                <a:spcPts val="990"/>
              </a:spcAft>
            </a:pPr>
            <a:r>
              <a:rPr sz="2200" b="0" i="0">
                <a:solidFill>
                  <a:srgbClr val="231D15"/>
                </a:solidFill>
                <a:latin typeface="Garamond"/>
              </a:rPr>
              <a:t>•  Strategic imperative shifts from Italian security to pre-empting Hellenistic royal coalitions.</a:t>
            </a:r>
          </a:p>
          <a:p>
            <a:pPr>
              <a:spcAft>
                <a:spcPts val="990"/>
              </a:spcAft>
            </a:pPr>
            <a:r>
              <a:rPr sz="2200" b="0" i="0">
                <a:solidFill>
                  <a:srgbClr val="231D15"/>
                </a:solidFill>
                <a:latin typeface="Garamond"/>
              </a:rPr>
              <a:t>•  Mobilization preserves veteran legions and senatorial command skills forged against Hannibal.</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Book IV Frontispiece: Panoramic Mediterranean view from an Attic promontory at midday, Roman senatorial figures and a Greek interlocutor observing the Aegean.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IV-S01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Cynoscephalae: The Test of the Two Machines (197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Flamininus meets Philip V upon broken Thessalian ridges in mist (Grade A).</a:t>
            </a:r>
          </a:p>
          <a:p>
            <a:pPr>
              <a:spcAft>
                <a:spcPts val="990"/>
              </a:spcAft>
            </a:pPr>
            <a:r>
              <a:rPr sz="2200" b="0" i="0">
                <a:solidFill>
                  <a:srgbClr val="231D15"/>
                </a:solidFill>
                <a:latin typeface="Garamond"/>
              </a:rPr>
              <a:t>•  Philip's deployed right phalanx pushes Roman left downhill under sarissa pressure.</a:t>
            </a:r>
          </a:p>
          <a:p>
            <a:pPr>
              <a:spcAft>
                <a:spcPts val="990"/>
              </a:spcAft>
            </a:pPr>
            <a:r>
              <a:rPr sz="2200" b="0" i="0">
                <a:solidFill>
                  <a:srgbClr val="231D15"/>
                </a:solidFill>
                <a:latin typeface="Garamond"/>
              </a:rPr>
              <a:t>•  Macedonian left wing attacked while still disorganized in marching column.</a:t>
            </a:r>
          </a:p>
          <a:p>
            <a:pPr>
              <a:spcAft>
                <a:spcPts val="990"/>
              </a:spcAft>
            </a:pPr>
            <a:r>
              <a:rPr sz="2200" b="0" i="0">
                <a:solidFill>
                  <a:srgbClr val="231D15"/>
                </a:solidFill>
                <a:latin typeface="Garamond"/>
              </a:rPr>
              <a:t>•  Unnamed tribune wheels twenty maniples into the exposed rear of Philip's phalanx.</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'CYNOSCEPHALAE, JUNE 197 BC' (three horizontal panels: The Meeting in the Mist, The Two Halves, The Twenty Maniples).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IV-S01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Isthmian Settlement: Supervisory Hegemony Defined (196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Philip V stripped of fleet and external possessions; pays 1,000 talents indemnity.</a:t>
            </a:r>
          </a:p>
          <a:p>
            <a:pPr>
              <a:spcAft>
                <a:spcPts val="990"/>
              </a:spcAft>
            </a:pPr>
            <a:r>
              <a:rPr sz="2200" b="0" i="0">
                <a:solidFill>
                  <a:srgbClr val="231D15"/>
                </a:solidFill>
                <a:latin typeface="Garamond"/>
              </a:rPr>
              <a:t>•  Flamininus heralds the freedom of the Greek cities at Isthmian Games (Grade A).</a:t>
            </a:r>
          </a:p>
          <a:p>
            <a:pPr>
              <a:spcAft>
                <a:spcPts val="990"/>
              </a:spcAft>
            </a:pPr>
            <a:r>
              <a:rPr sz="2200" b="0" i="0">
                <a:solidFill>
                  <a:srgbClr val="231D15"/>
                </a:solidFill>
                <a:latin typeface="Garamond"/>
              </a:rPr>
              <a:t>•  Senate chooses supervisory hegemony over direct provincial administrative annexation.</a:t>
            </a:r>
          </a:p>
          <a:p>
            <a:pPr>
              <a:spcAft>
                <a:spcPts val="990"/>
              </a:spcAft>
            </a:pPr>
            <a:r>
              <a:rPr sz="2200" b="0" i="0">
                <a:solidFill>
                  <a:srgbClr val="231D15"/>
                </a:solidFill>
                <a:latin typeface="Garamond"/>
              </a:rPr>
              <a:t>•  Roman legions completely evacuated from mainland Greece across 195–194 BC.</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Declaration of the Isthmus, spring 196 BC, Roman herald on the platform, Greek crowds acclaiming Flamininus as ravens fall.</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IV-S01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Syrian Collision: Antiochus III and Thermopylae (192–191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Antiochus III enters Greece invited by the disaffected Aetolian League.</a:t>
            </a:r>
          </a:p>
          <a:p>
            <a:pPr>
              <a:spcAft>
                <a:spcPts val="990"/>
              </a:spcAft>
            </a:pPr>
            <a:r>
              <a:rPr sz="2200" b="0" i="0">
                <a:solidFill>
                  <a:srgbClr val="231D15"/>
                </a:solidFill>
                <a:latin typeface="Garamond"/>
              </a:rPr>
              <a:t>•  Seleucid king lands with an inadequate expeditionary force of 10,000 foot (Grade B).</a:t>
            </a:r>
          </a:p>
          <a:p>
            <a:pPr>
              <a:spcAft>
                <a:spcPts val="990"/>
              </a:spcAft>
            </a:pPr>
            <a:r>
              <a:rPr sz="2200" b="0" i="0">
                <a:solidFill>
                  <a:srgbClr val="231D15"/>
                </a:solidFill>
                <a:latin typeface="Garamond"/>
              </a:rPr>
              <a:t>•  Hannibal Barca's strategic counsel for an Italian invasion campaign is dismissed.</a:t>
            </a:r>
          </a:p>
          <a:p>
            <a:pPr>
              <a:spcAft>
                <a:spcPts val="990"/>
              </a:spcAft>
            </a:pPr>
            <a:r>
              <a:rPr sz="2200" b="0" i="0">
                <a:solidFill>
                  <a:srgbClr val="231D15"/>
                </a:solidFill>
                <a:latin typeface="Garamond"/>
              </a:rPr>
              <a:t>•  Cato outflanks Seleucid phalanx at Thermopylae via the historic Anopaea path (191 BC).</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engagement at Thermopylae, April 191 BC, Cato's 4,000-man detachment executing the dawn flank march along Mount Callidromus.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IV-S01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Magnesia: The Hellenistic Ceiling Established (190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Lucius Scipio and Domitius Ahenobarbus confront Antiochus in western Anatolia (Grade A).</a:t>
            </a:r>
          </a:p>
          <a:p>
            <a:pPr>
              <a:spcAft>
                <a:spcPts val="990"/>
              </a:spcAft>
            </a:pPr>
            <a:r>
              <a:rPr sz="2200" b="0" i="0">
                <a:solidFill>
                  <a:srgbClr val="231D15"/>
                </a:solidFill>
                <a:latin typeface="Garamond"/>
              </a:rPr>
              <a:t>•  Seleucid royal host numbers 60,000 foot, 12,000 cavalry, and 54 war elephants.</a:t>
            </a:r>
          </a:p>
          <a:p>
            <a:pPr>
              <a:spcAft>
                <a:spcPts val="990"/>
              </a:spcAft>
            </a:pPr>
            <a:r>
              <a:rPr sz="2200" b="0" i="0">
                <a:solidFill>
                  <a:srgbClr val="231D15"/>
                </a:solidFill>
                <a:latin typeface="Garamond"/>
              </a:rPr>
              <a:t>•  Eumenes of Pergamum panics Seleucid scythed chariots, routing their left wing.</a:t>
            </a:r>
          </a:p>
          <a:p>
            <a:pPr>
              <a:spcAft>
                <a:spcPts val="990"/>
              </a:spcAft>
            </a:pPr>
            <a:r>
              <a:rPr sz="2200" b="0" i="0">
                <a:solidFill>
                  <a:srgbClr val="231D15"/>
                </a:solidFill>
                <a:latin typeface="Garamond"/>
              </a:rPr>
              <a:t>•  King's pursuit off-field leaves central 16,000 phalangites exposed to enveloped destruction.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disposition at Magnesia, December 190 BC — battle map showing Eumenes breaking the chariots and enveloping the phalanx.</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IV-S01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Treaty of Apamea: Dismantling the Seleucid Reach (188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Antiochus surrenders all claims in Europe and Asia Minor west of Taurus (Grade A).</a:t>
            </a:r>
          </a:p>
          <a:p>
            <a:pPr>
              <a:spcAft>
                <a:spcPts val="990"/>
              </a:spcAft>
            </a:pPr>
            <a:r>
              <a:rPr sz="2200" b="0" i="0">
                <a:solidFill>
                  <a:srgbClr val="231D15"/>
                </a:solidFill>
                <a:latin typeface="Garamond"/>
              </a:rPr>
              <a:t>•  Record indemnity of 15,000 silver talents imposed upon the Seleucid state.</a:t>
            </a:r>
          </a:p>
          <a:p>
            <a:pPr>
              <a:spcAft>
                <a:spcPts val="990"/>
              </a:spcAft>
            </a:pPr>
            <a:r>
              <a:rPr sz="2200" b="0" i="0">
                <a:solidFill>
                  <a:srgbClr val="231D15"/>
                </a:solidFill>
                <a:latin typeface="Garamond"/>
              </a:rPr>
              <a:t>•  Fleet reduced to ten warships; royal war elephants surrendered without replacement.</a:t>
            </a:r>
          </a:p>
          <a:p>
            <a:pPr>
              <a:spcAft>
                <a:spcPts val="990"/>
              </a:spcAft>
            </a:pPr>
            <a:r>
              <a:rPr sz="2200" b="0" i="0">
                <a:solidFill>
                  <a:srgbClr val="231D15"/>
                </a:solidFill>
                <a:latin typeface="Garamond"/>
              </a:rPr>
              <a:t>•  Pergamum and Rhodes aggrandized as Roman client counterweights in the Aegean.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EASTERN QUESTION, 190 BC — ASIA IN LIMINE' (purple Seleucid realm vs crimson Roman alliance network).</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IV-S01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Macedonian Resurgence: Perseus's Challenge (179–171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Perseus succeeds Philip V after eliminating pro-Roman brother Demetrius (Grade B).</a:t>
            </a:r>
          </a:p>
          <a:p>
            <a:pPr>
              <a:spcAft>
                <a:spcPts val="990"/>
              </a:spcAft>
            </a:pPr>
            <a:r>
              <a:rPr sz="2200" b="0" i="0">
                <a:solidFill>
                  <a:srgbClr val="231D15"/>
                </a:solidFill>
                <a:latin typeface="Garamond"/>
              </a:rPr>
              <a:t>•  Pangaeus silver and gold mines reorganized, restoring substantial Macedonian state reserves.</a:t>
            </a:r>
          </a:p>
          <a:p>
            <a:pPr>
              <a:spcAft>
                <a:spcPts val="990"/>
              </a:spcAft>
            </a:pPr>
            <a:r>
              <a:rPr sz="2200" b="0" i="0">
                <a:solidFill>
                  <a:srgbClr val="231D15"/>
                </a:solidFill>
                <a:latin typeface="Garamond"/>
              </a:rPr>
              <a:t>•  Field army rebuilt to 40,000 infantry, anchored by 21,000 retrained phalangites.</a:t>
            </a:r>
          </a:p>
          <a:p>
            <a:pPr>
              <a:spcAft>
                <a:spcPts val="990"/>
              </a:spcAft>
            </a:pPr>
            <a:r>
              <a:rPr sz="2200" b="0" i="0">
                <a:solidFill>
                  <a:srgbClr val="231D15"/>
                </a:solidFill>
                <a:latin typeface="Garamond"/>
              </a:rPr>
              <a:t>•  Early Roman consular campaigns (171–169 BC) stall under command mediocrity and stalemate.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Campaign cartography showing the Macedonian frontier, the Olympus passes, and the Elpeus river defensive barrier prior to Paullus's outflanking march.</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IV-S01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Pydna: The Phalanx Disassembled (22 June 168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Accidental afternoon skirmish over a watering stream ignites general engagement (Grade A).</a:t>
            </a:r>
          </a:p>
          <a:p>
            <a:pPr>
              <a:spcAft>
                <a:spcPts val="990"/>
              </a:spcAft>
            </a:pPr>
            <a:r>
              <a:rPr sz="2200" b="0" i="0">
                <a:solidFill>
                  <a:srgbClr val="231D15"/>
                </a:solidFill>
                <a:latin typeface="Garamond"/>
              </a:rPr>
              <a:t>•  Initial charge of 21,000 phalangites terrifies Roman command and pushes maniples back.</a:t>
            </a:r>
          </a:p>
          <a:p>
            <a:pPr>
              <a:spcAft>
                <a:spcPts val="990"/>
              </a:spcAft>
            </a:pPr>
            <a:r>
              <a:rPr sz="2200" b="0" i="0">
                <a:solidFill>
                  <a:srgbClr val="231D15"/>
                </a:solidFill>
                <a:latin typeface="Garamond"/>
              </a:rPr>
              <a:t>•  Advancing across undulating terrain fractures the compact Macedonian pike frontage.</a:t>
            </a:r>
          </a:p>
          <a:p>
            <a:pPr>
              <a:spcAft>
                <a:spcPts val="990"/>
              </a:spcAft>
            </a:pPr>
            <a:r>
              <a:rPr sz="2200" b="0" i="0">
                <a:solidFill>
                  <a:srgbClr val="231D15"/>
                </a:solidFill>
                <a:latin typeface="Garamond"/>
              </a:rPr>
              <a:t>•  Independent Roman maniples penetrate fissures, disassembling the phalanx from inside.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'PYDNA, 22 JUNE 168 BC' (three horizontal panels: The Accident, The Advance Terrible, The Ground's Verdict).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IV-S01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Polybius as Witness: The Evidentiary Ledger of Hegemony</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Polybius of Megalopolis deported to Rome in 167 BC among 1,000 hostages.</a:t>
            </a:r>
          </a:p>
          <a:p>
            <a:pPr>
              <a:spcAft>
                <a:spcPts val="990"/>
              </a:spcAft>
            </a:pPr>
            <a:r>
              <a:rPr sz="2200" b="0" i="0">
                <a:solidFill>
                  <a:srgbClr val="231D15"/>
                </a:solidFill>
                <a:latin typeface="Garamond"/>
              </a:rPr>
              <a:t>•  Sixteen-year detention in Aemilian household embeds him within Scipionic Circle.</a:t>
            </a:r>
          </a:p>
          <a:p>
            <a:pPr>
              <a:spcAft>
                <a:spcPts val="990"/>
              </a:spcAft>
            </a:pPr>
            <a:r>
              <a:rPr sz="2200" b="0" i="0">
                <a:solidFill>
                  <a:srgbClr val="231D15"/>
                </a:solidFill>
                <a:latin typeface="Garamond"/>
              </a:rPr>
              <a:t>•  Direct personal witness to Third Punic War (146 BC) and Corinthian aftermath.</a:t>
            </a:r>
          </a:p>
          <a:p>
            <a:pPr>
              <a:spcAft>
                <a:spcPts val="990"/>
              </a:spcAft>
            </a:pPr>
            <a:r>
              <a:rPr sz="2200" b="0" i="0">
                <a:solidFill>
                  <a:srgbClr val="231D15"/>
                </a:solidFill>
                <a:latin typeface="Garamond"/>
              </a:rPr>
              <a:t>•  Polybian surviving text rated Grade A for eyewitness testimony; Grade B in fragments.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Historiographical plate showing Polybius in Hellenistic statesman dress beside Scipio Aemilianus; manuscript fragments of the Byzantine Excerpta de Legationibus.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IV-S01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Spanish Counter-Model: The Grinding Provincial Ulcer (197–133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Hispania Citerior and Ulterior provincialized in 197 BC without municipal infrastructure.</a:t>
            </a:r>
          </a:p>
          <a:p>
            <a:pPr>
              <a:spcAft>
                <a:spcPts val="990"/>
              </a:spcAft>
            </a:pPr>
            <a:r>
              <a:rPr sz="2200" b="0" i="0">
                <a:solidFill>
                  <a:srgbClr val="231D15"/>
                </a:solidFill>
                <a:latin typeface="Garamond"/>
              </a:rPr>
              <a:t>•  Viriathus leads Lusitanian guerrilla war, humiliating successive praetors (147–139 BC).</a:t>
            </a:r>
          </a:p>
          <a:p>
            <a:pPr>
              <a:spcAft>
                <a:spcPts val="990"/>
              </a:spcAft>
            </a:pPr>
            <a:r>
              <a:rPr sz="2200" b="0" i="0">
                <a:solidFill>
                  <a:srgbClr val="231D15"/>
                </a:solidFill>
                <a:latin typeface="Garamond"/>
              </a:rPr>
              <a:t>•  Roman commanders resort to treachery (Galba 150 BC) and bribery-assassination (139 BC).</a:t>
            </a:r>
          </a:p>
          <a:p>
            <a:pPr>
              <a:spcAft>
                <a:spcPts val="990"/>
              </a:spcAft>
            </a:pPr>
            <a:r>
              <a:rPr sz="2200" b="0" i="0">
                <a:solidFill>
                  <a:srgbClr val="231D15"/>
                </a:solidFill>
                <a:latin typeface="Garamond"/>
              </a:rPr>
              <a:t>•  Scipio Aemilianus starves Numantia (133 BC) with nine kilometers of circumvallation.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SPANISH ULCER, 154–133 BC' (horizontal command-blocks, atrocity glyphs for Cauca/Galba, Viriathus band, Numantia ring).</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IV-S01 ·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Punic Endgame: Carthago Delenda Est (149–146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Catonian faction seizes on Carthaginian border war with Masinissa (150 BC).</a:t>
            </a:r>
          </a:p>
          <a:p>
            <a:pPr>
              <a:spcAft>
                <a:spcPts val="990"/>
              </a:spcAft>
            </a:pPr>
            <a:r>
              <a:rPr sz="2200" b="0" i="0">
                <a:solidFill>
                  <a:srgbClr val="231D15"/>
                </a:solidFill>
                <a:latin typeface="Garamond"/>
              </a:rPr>
              <a:t>•  Rome extracts 300 noble hostages and 200,000 weapons before demanding urban evacuation.</a:t>
            </a:r>
          </a:p>
          <a:p>
            <a:pPr>
              <a:spcAft>
                <a:spcPts val="990"/>
              </a:spcAft>
            </a:pPr>
            <a:r>
              <a:rPr sz="2200" b="0" i="0">
                <a:solidFill>
                  <a:srgbClr val="231D15"/>
                </a:solidFill>
                <a:latin typeface="Garamond"/>
              </a:rPr>
              <a:t>•  Desperate civilian population mounts three-year urban defense under Hasdrubal (Grade A).</a:t>
            </a:r>
          </a:p>
          <a:p>
            <a:pPr>
              <a:spcAft>
                <a:spcPts val="990"/>
              </a:spcAft>
            </a:pPr>
            <a:r>
              <a:rPr sz="2200" b="0" i="0">
                <a:solidFill>
                  <a:srgbClr val="231D15"/>
                </a:solidFill>
                <a:latin typeface="Garamond"/>
              </a:rPr>
              <a:t>•  Scipio Aemilianus seals harbor with stone mole; clears residential quarters by fire.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final assault on Carthage, spring 146 BC, harbor blocked by stone mole, residential quarters in flames, Scipio and Polybius observing.</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IV-S01 ·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Hellenic Endgame: The Sack of Corinth (146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Senate orders Sparta, Corinth, and Argos detached from the Achaean League.</a:t>
            </a:r>
          </a:p>
          <a:p>
            <a:pPr>
              <a:spcAft>
                <a:spcPts val="990"/>
              </a:spcAft>
            </a:pPr>
            <a:r>
              <a:rPr sz="2200" b="0" i="0">
                <a:solidFill>
                  <a:srgbClr val="231D15"/>
                </a:solidFill>
                <a:latin typeface="Garamond"/>
              </a:rPr>
              <a:t>•  League assembly under Critolaus and Diaeus votes for catastrophic resistance (Grade B).</a:t>
            </a:r>
          </a:p>
          <a:p>
            <a:pPr>
              <a:spcAft>
                <a:spcPts val="990"/>
              </a:spcAft>
            </a:pPr>
            <a:r>
              <a:rPr sz="2200" b="0" i="0">
                <a:solidFill>
                  <a:srgbClr val="231D15"/>
                </a:solidFill>
                <a:latin typeface="Garamond"/>
              </a:rPr>
              <a:t>•  Metellus breaks Achaeans at Scarpheia; Mummius crushes remnants at Leucopetra.</a:t>
            </a:r>
          </a:p>
          <a:p>
            <a:pPr>
              <a:spcAft>
                <a:spcPts val="990"/>
              </a:spcAft>
            </a:pPr>
            <a:r>
              <a:rPr sz="2200" b="0" i="0">
                <a:solidFill>
                  <a:srgbClr val="231D15"/>
                </a:solidFill>
                <a:latin typeface="Garamond"/>
              </a:rPr>
              <a:t>•  Corinth systematically razed; population enslaved; high-classical art plundered.</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ACHAEAN WAR AND THE END OF GREECE, 146 BC' (Annus CXLVI: The Two Erasures, panels for provocation, blows, and Corinth).</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IV-S01 · 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146 BC as Strategic Policy: The Threshold of Imperium</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Carthage and Corinth destroyed in the same season: rival civilizations terminated.</a:t>
            </a:r>
          </a:p>
          <a:p>
            <a:pPr>
              <a:spcAft>
                <a:spcPts val="990"/>
              </a:spcAft>
            </a:pPr>
            <a:r>
              <a:rPr sz="2200" b="0" i="0">
                <a:solidFill>
                  <a:srgbClr val="231D15"/>
                </a:solidFill>
                <a:latin typeface="Garamond"/>
              </a:rPr>
              <a:t>•  Rome establishes Mare Nostrum across six formal provinces and regional protectorates.</a:t>
            </a:r>
          </a:p>
          <a:p>
            <a:pPr>
              <a:spcAft>
                <a:spcPts val="990"/>
              </a:spcAft>
            </a:pPr>
            <a:r>
              <a:rPr sz="2200" b="0" i="0">
                <a:solidFill>
                  <a:srgbClr val="231D15"/>
                </a:solidFill>
                <a:latin typeface="Garamond"/>
              </a:rPr>
              <a:t>•  Extraordinary commands granted to Scipionic imperatores strain Republican constitutional law.</a:t>
            </a:r>
          </a:p>
          <a:p>
            <a:pPr>
              <a:spcAft>
                <a:spcPts val="990"/>
              </a:spcAft>
            </a:pPr>
            <a:r>
              <a:rPr sz="2200" b="0" i="0">
                <a:solidFill>
                  <a:srgbClr val="231D15"/>
                </a:solidFill>
                <a:latin typeface="Garamond"/>
              </a:rPr>
              <a:t>•  Accumulation of personal dynastic authority prefigures the late Republican civil wars.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aftermath at Corinth, autumn 146 BC, wagons loading Greek statuary under smoking ruins of Acrocorinth, Polybius and Mummius watching.</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IV-S01 · 13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