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10"/>
    <p:sldId id="259" r:id="rId11"/>
    <p:sldId id="260" r:id="rId12"/>
    <p:sldId id="261" r:id="rId13"/>
    <p:sldId id="262" r:id="rId14"/>
    <p:sldId id="263" r:id="rId15"/>
    <p:sldId id="264" r:id="rId16"/>
    <p:sldId id="265" r:id="rId17"/>
    <p:sldId id="266" r:id="rId18"/>
    <p:sldId id="267" r:id="rId19"/>
    <p:sldId id="268" r:id="rId20"/>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notesMaster" Target="notesMasters/notesMaster1.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Hannibal's landing at Hadrumetum in late winter 202 BC marked the collapse of Carthage's multi-theater strategy. Recalled by a panicked Senate after Scipio burned the camps at Utica and crushed Syphax at the Great Plains, Hannibal returned to an exhausted homeland. He brought perhaps 12,000 veterans from Italy, supplemented by loyal Bruttians, but the strategic landscape was unrecognizable. The Iberian silver and recruitment grounds were gone, Carthaginian naval dominance had vanished, and the vital Numidian horse now rode under Masinissa in Roman service. Hannibal faced a young commander whose operational methods had evolved directly from studying Barcid warfare.</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Through the summer of 202 BC, both commanders maneuvered across the interior plateau approximately 130 Roman miles southwest of Carthage. The exact location of the battlefield remains unresolved in modern scholarship, with multiple candidates near Naraggara and Zama Regia. Scipio's march into the interior was calculated to threaten Carthaginian grain supplies and facilitate rendezvous with Masinissa, who arrived fresh from consolidating his kingdom. Hannibal, operating from Zama Regia, found himself shadowing a Roman army that held operational freedom on African soil. Pre-battle cavalry skirmishes and reconnaissance set the stage for an engagement neither commander could avoid.</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 numerical balance at Zama represented a total inversion of Cannae. Scipio brought approximately 29,000 legionaries and allied infantry, reinforced by 6,000 cavalry—4,000 Numidians under Masinissa and 2,000 Roman-Italian horse under Gaius Laelius. Hannibal marshaled roughly 36,000 foot but only 4,000 horse, relying on Tychaeus's inferior Numidians and Punic heavy cavalry. His eighty elephants were the largest herd he ever commanded, yet ancient accounts emphasize they were raw captures, ill-conditioned to combat noise. The mounted arm that had won Hannibal his greatest victories was now arrayed against him, giving Scipio the tactical initiative before the armies deployed.</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 famous face-to-face meeting on the eve of battle is preserved by Polybius (15.6–8) with high attestation, deriving from Scipionic circle testimony and Hannibal's Greek interpreter. While the speeches reflect classic Hellenistic rhetorical composition, the historical reality of the conference is accepted by modern scholarship. Hannibal, acknowledging the fickleness of fortune, proposed ceding Spain and Mediterranean islands in exchange for peace. Scipio countered that those territories were already won by Roman arms. Pointing to Carthaginian breaches of the recent armistice, Scipio insisted that only decisive victory or absolute submission could settle the war. The generals parted without agreement.</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To neutralize Hannibal's eighty elephants, Scipio modified orthodox Roman doctrine. Rather than deploying the maniples of the hastati, principes, and triarii in an alternating checkerboard (quincunx) that would catch rampaging beasts against solid blocks of heavy infantry, he aligned the maniples directly behind one another. This created straight, unobstructed avenues running through the Roman host from front to rear. These corridors were lightly masked by skirmishing velites. Upon the charge, the velites were trained to loose javelins, then fall back or step aside, funneling the panicked pachyderms safely down the empty lanes without shattering the heavy infantry line.</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 battle opened with Hannibal launching his massed elephants to fracture the Roman manipular line. Scipio answered with sound: Roman horns and bucinae sounded concurrently down the line. The deafening cacophony terrified the untrained animals. Many wheeled violently before contact, stampeding into Hannibal's left-flank Numidian horse and disordering Tychaeus's ranks. Those elephants that charged forward were peppered with javelins and drawn into the prepared avenues. Running the gauntlet of missile fire, they passed entirely through the Roman army into the rear without inflicting significant harm. Hannibal's signature shock weapon was dismantled within minutes of the opening trumpet.</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Exploiting the confusion caused by the panicked elephants, Scipio's wings struck immediately. On the Roman right, Masinissa's 4,000 Numidians drove into Tychaeus's disordered horse, scattering them in rapid flight. On the left, Gaius Laelius led the Roman and Italian cavalry against the Carthaginian heavy squadrons, overwhelming them after brief resistance. Both Carthaginian wings were swept from the plain. Critically, Masinissa and Laelius did not scatter in reckless plunder. Adhering to Scipio's operational plan, they pursued only far enough to prevent the enemy horse from reforming, maintaining disciplined formation to execute the decisive inward strike upon Hannibal's infantry.</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In the center, Scipio's hastati advanced against Hannibal's first line of 12,000 Ligurian, Gallic, and Balearic mercenaries. After grueling close combat, Roman legionary discipline prevailed and the mercenary line buckled. When the mercenaries attempted to retire through the second line—untrained Carthaginian citizens and African levies—the second line held its spears firm and barred their retreat. Suspecting treachery, the enraged mercenaries attacked their own second line, igniting a bloody intra-Punic battle within the engagement. The advancing Roman hastati and principes cut down both disrupted formations, leaving the ground strewn with corpses while Hannibal's third line waited untouched.</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Having routed the two forward Punic lines, Scipio faced an extraordinary operational problem: his men were disordered, blown, and surrounded by mounds of dead, while Hannibal's veteran third line stood fresh two hundred paces away. Showing superb command discipline, Scipio blew the recall. He halted the pursuit, dressed his ranks, and restructured his battle line. The battered hastati held the center, while the principes and triarii were brought up on the flanks, extending the Roman formation into a single, continuous, heavily weighted line. Hannibal mirrored this front, stretching his Italian veterans into an unbroken wall. The war narrowed to this single exchange.</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 collision between Scipio's consolidated legionary line and Hannibal's Italian veterans was, as Polybius records in Grade A detail (15.13–14), the fiercest infantry combat of the entire war. Here stood Hannibal's elite—the men who had survived Trasimene, routed the Republic at Cannae, and held southern Italy for fifteen years—pitted against Roman veterans tempered in Spain and Sicily. Both formations fought with equal courage, matched weapons, and mutual hatred. The lines ground against each other for nearly an hour without either side yielding an inch. Casualty counts mounted symmetrically as the veteran cores matched blow for blow in an unresolvable stalemate.</a:t>
            </a:r>
          </a:p>
        </p:txBody>
      </p:sp>
      <p:sp>
        <p:nvSpPr>
          <p:cNvPr id="4" name="Slide Number Placeholder 3"/>
          <p:cNvSpPr>
            <a:spLocks noGrp="1"/>
          </p:cNvSpPr>
          <p:nvPr>
            <p:ph type="sldNum" idx="5" sz="quarter"/>
          </p:nvPr>
        </p:nvSpPr>
        <p:spPr/>
      </p:sp>
    </p:spTree>
  </p:cSld>
  <p:clrMapOvr>
    <a:masterClrMapping/>
  </p:clrMapOvr>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 stalemate was broken early in the afternoon by the thunder of returning hooves. Having scattered the Punic horse, Laelius and Masinissa wheeled back onto the battlefield, striking Hannibal's engaged veterans squarely in the rear. It was Cannae administered in reverse: the master encircled by the pupil using the very arm Hannibal had taught Rome to fear. Enveloped from all sides, the veteran square collapsed under irresistible compression. Polybius tallies Punic losses at 20,000 slain and 20,000 captured, against roughly 1,500 Roman dead. Hannibal cut his way through the melee with a few horsemen, riding desperately for Hadrumetum with his army extinguished.</a:t>
            </a:r>
          </a:p>
        </p:txBody>
      </p:sp>
      <p:sp>
        <p:nvSpPr>
          <p:cNvPr id="4" name="Slide Number Placeholder 3"/>
          <p:cNvSpPr>
            <a:spLocks noGrp="1"/>
          </p:cNvSpPr>
          <p:nvPr>
            <p:ph type="sldNum" idx="5" sz="quarter"/>
          </p:nvPr>
        </p:nvSpPr>
        <p:spPr/>
      </p:sp>
    </p:spTree>
  </p:cSld>
  <p:clrMapOvr>
    <a:masterClrMapping/>
  </p:clrMapOvr>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Ratified in spring 201 BC, the Treaty of Zama was diplomacy as war by other means. Hannibal himself forced the Punic Senate to submit. Carthage was stripped of all overseas territories and forced to burn her warships—save ten triremes—in full view of the citizens. A crushing 50-year indemnity of 10,000 talents ensured financial servitude. Crucially, Carthage was forbidden from waging war anywhere without Roman consent, while Masinissa's newly aggrandized Numidian kingdom was placed on her western flank under Roman arbitration. Rome secured Mediterranean hegemony not by razing Carthage, but by reducing her to a disarmed, tributary client whose disputed borders guaranteed Roman intervention fifty years later.</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0.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2.xml"/></Relationships>
</file>

<file path=ppt/slides/slide1.xml><?xml version="1.0" encoding="utf-8"?>
<p:sld xmlns:a="http://schemas.openxmlformats.org/drawingml/2006/main" xmlns:p="http://schemas.openxmlformats.org/presentationml/2006/main" xmlns:r="http://schemas.openxmlformats.org/officeDocument/2006/relationships">
  <p:cSld>
    <p:bg>
      <p:bgPr>
        <a:solidFill>
          <a:srgbClr val="F4EBD5"/>
        </a:solidFill>
        <a:effectLst/>
      </p:bgPr>
    </p:bg>
    <p:spTree>
      <p:nvGrpSpPr>
        <p:cNvPr id="1" name=""/>
        <p:cNvGrpSpPr/>
        <p:nvPr/>
      </p:nvGrpSpPr>
      <p:grpSpPr/>
      <p:sp>
        <p:nvSpPr>
          <p:cNvPr id="2" name="TextBox 1"/>
          <p:cNvSpPr txBox="1"/>
          <p:nvPr/>
        </p:nvSpPr>
        <p:spPr>
          <a:xfrm>
            <a:off x="822960" y="640080"/>
            <a:ext cx="10515600" cy="457200"/>
          </a:xfrm>
          <a:prstGeom prst="rect">
            <a:avLst/>
          </a:prstGeom>
          <a:noFill/>
        </p:spPr>
        <p:txBody>
          <a:bodyPr wrap="square">
            <a:spAutoFit/>
          </a:bodyPr>
          <a:lstStyle/>
          <a:p>
            <a:pPr>
              <a:spcAft>
                <a:spcPts val="720"/>
              </a:spcAft>
            </a:pPr>
            <a:r>
              <a:rPr sz="1600" b="1" i="0">
                <a:solidFill>
                  <a:srgbClr val="8B1A1A"/>
                </a:solidFill>
                <a:latin typeface="Garamond"/>
              </a:rPr>
              <a:t>IMPERIUM ROMANUM</a:t>
            </a:r>
          </a:p>
        </p:txBody>
      </p:sp>
      <p:sp>
        <p:nvSpPr>
          <p:cNvPr id="3" name="TextBox 2"/>
          <p:cNvSpPr txBox="1"/>
          <p:nvPr/>
        </p:nvSpPr>
        <p:spPr>
          <a:xfrm>
            <a:off x="822960" y="2103120"/>
            <a:ext cx="10515600" cy="2011680"/>
          </a:xfrm>
          <a:prstGeom prst="rect">
            <a:avLst/>
          </a:prstGeom>
          <a:noFill/>
        </p:spPr>
        <p:txBody>
          <a:bodyPr wrap="square">
            <a:spAutoFit/>
          </a:bodyPr>
          <a:lstStyle/>
          <a:p>
            <a:pPr>
              <a:spcAft>
                <a:spcPts val="2160"/>
              </a:spcAft>
            </a:pPr>
            <a:r>
              <a:rPr sz="4800" b="1" i="0">
                <a:solidFill>
                  <a:srgbClr val="8B1A1A"/>
                </a:solidFill>
                <a:latin typeface="Garamond"/>
              </a:rPr>
              <a:t>Zama (Masterclass)</a:t>
            </a:r>
          </a:p>
        </p:txBody>
      </p:sp>
      <p:sp>
        <p:nvSpPr>
          <p:cNvPr id="4" name="TextBox 3"/>
          <p:cNvSpPr txBox="1"/>
          <p:nvPr/>
        </p:nvSpPr>
        <p:spPr>
          <a:xfrm>
            <a:off x="822960" y="4206240"/>
            <a:ext cx="10515600" cy="1097280"/>
          </a:xfrm>
          <a:prstGeom prst="rect">
            <a:avLst/>
          </a:prstGeom>
          <a:noFill/>
        </p:spPr>
        <p:txBody>
          <a:bodyPr wrap="square">
            <a:spAutoFit/>
          </a:bodyPr>
          <a:lstStyle/>
          <a:p>
            <a:pPr>
              <a:spcAft>
                <a:spcPts val="1080"/>
              </a:spcAft>
            </a:pPr>
            <a:r>
              <a:rPr sz="2400" b="0" i="1">
                <a:solidFill>
                  <a:srgbClr val="231D15"/>
                </a:solidFill>
                <a:latin typeface="Garamond"/>
              </a:rPr>
              <a:t>The Operational Anatomy of the End of the Long War (202–201 BC)</a:t>
            </a:r>
          </a:p>
        </p:txBody>
      </p:sp>
      <p:sp>
        <p:nvSpPr>
          <p:cNvPr id="5" name="TextBox 4"/>
          <p:cNvSpPr txBox="1"/>
          <p:nvPr/>
        </p:nvSpPr>
        <p:spPr>
          <a:xfrm>
            <a:off x="822960" y="6035040"/>
            <a:ext cx="10515600" cy="365760"/>
          </a:xfrm>
          <a:prstGeom prst="rect">
            <a:avLst/>
          </a:prstGeom>
          <a:noFill/>
        </p:spPr>
        <p:txBody>
          <a:bodyPr wrap="square">
            <a:spAutoFit/>
          </a:bodyPr>
          <a:lstStyle/>
          <a:p>
            <a:pPr>
              <a:spcAft>
                <a:spcPts val="540"/>
              </a:spcAft>
            </a:pPr>
            <a:r>
              <a:rPr sz="1200" b="0" i="0">
                <a:solidFill>
                  <a:srgbClr val="6B5B45"/>
                </a:solidFill>
                <a:latin typeface="Garamond"/>
              </a:rPr>
              <a:t>III-S03</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bg>
      <p:bgPr>
        <a:solidFill>
          <a:srgbClr val="F4EBD5"/>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8B1A1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411480"/>
            <a:ext cx="10698480" cy="1005840"/>
          </a:xfrm>
          <a:prstGeom prst="rect">
            <a:avLst/>
          </a:prstGeom>
          <a:noFill/>
        </p:spPr>
        <p:txBody>
          <a:bodyPr wrap="square">
            <a:spAutoFit/>
          </a:bodyPr>
          <a:lstStyle/>
          <a:p>
            <a:pPr>
              <a:spcAft>
                <a:spcPts val="1530"/>
              </a:spcAft>
            </a:pPr>
            <a:r>
              <a:rPr sz="3400" b="1" i="0">
                <a:solidFill>
                  <a:srgbClr val="8B1A1A"/>
                </a:solidFill>
                <a:latin typeface="Garamond"/>
              </a:rPr>
              <a:t>Hannibal Returns: The Strategic Inversion</a:t>
            </a:r>
          </a:p>
        </p:txBody>
      </p:sp>
      <p:sp>
        <p:nvSpPr>
          <p:cNvPr id="4" name="TextBox 3"/>
          <p:cNvSpPr txBox="1"/>
          <p:nvPr/>
        </p:nvSpPr>
        <p:spPr>
          <a:xfrm>
            <a:off x="731520" y="1600200"/>
            <a:ext cx="10698480" cy="3931920"/>
          </a:xfrm>
          <a:prstGeom prst="rect">
            <a:avLst/>
          </a:prstGeom>
          <a:noFill/>
        </p:spPr>
        <p:txBody>
          <a:bodyPr wrap="square">
            <a:spAutoFit/>
          </a:bodyPr>
          <a:lstStyle/>
          <a:p>
            <a:pPr>
              <a:spcAft>
                <a:spcPts val="990"/>
              </a:spcAft>
            </a:pPr>
            <a:r>
              <a:rPr sz="2200" b="0" i="0">
                <a:solidFill>
                  <a:srgbClr val="231D15"/>
                </a:solidFill>
                <a:latin typeface="Garamond"/>
              </a:rPr>
              <a:t>•  Recalled after seventeen years following Scipio's devastation of Punic and Numidian armies.</a:t>
            </a:r>
          </a:p>
          <a:p>
            <a:pPr>
              <a:spcAft>
                <a:spcPts val="990"/>
              </a:spcAft>
            </a:pPr>
            <a:r>
              <a:rPr sz="2200" b="0" i="0">
                <a:solidFill>
                  <a:srgbClr val="231D15"/>
                </a:solidFill>
                <a:latin typeface="Garamond"/>
              </a:rPr>
              <a:t>•  Lands at Hadrumetum with roughly 12,000 exhausted Italian campaign veterans.</a:t>
            </a:r>
          </a:p>
          <a:p>
            <a:pPr>
              <a:spcAft>
                <a:spcPts val="990"/>
              </a:spcAft>
            </a:pPr>
            <a:r>
              <a:rPr sz="2200" b="0" i="0">
                <a:solidFill>
                  <a:srgbClr val="231D15"/>
                </a:solidFill>
                <a:latin typeface="Garamond"/>
              </a:rPr>
              <a:t>•  The Barcid strategic base in Iberia is completely lost.</a:t>
            </a:r>
          </a:p>
          <a:p>
            <a:pPr>
              <a:spcAft>
                <a:spcPts val="990"/>
              </a:spcAft>
            </a:pPr>
            <a:r>
              <a:rPr sz="2200" b="0" i="0">
                <a:solidFill>
                  <a:srgbClr val="231D15"/>
                </a:solidFill>
                <a:latin typeface="Garamond"/>
              </a:rPr>
              <a:t>•  Eastern Numidia has defected to Rome under Masinissa.</a:t>
            </a:r>
          </a:p>
        </p:txBody>
      </p:sp>
      <p:sp>
        <p:nvSpPr>
          <p:cNvPr id="5" name="TextBox 4"/>
          <p:cNvSpPr txBox="1"/>
          <p:nvPr/>
        </p:nvSpPr>
        <p:spPr>
          <a:xfrm>
            <a:off x="731520" y="5760720"/>
            <a:ext cx="9326880" cy="731520"/>
          </a:xfrm>
          <a:prstGeom prst="rect">
            <a:avLst/>
          </a:prstGeom>
          <a:noFill/>
        </p:spPr>
        <p:txBody>
          <a:bodyPr wrap="square">
            <a:spAutoFit/>
          </a:bodyPr>
          <a:lstStyle/>
          <a:p>
            <a:pPr>
              <a:spcAft>
                <a:spcPts val="630"/>
              </a:spcAft>
            </a:pPr>
            <a:r>
              <a:rPr sz="1400" b="0" i="1">
                <a:solidFill>
                  <a:srgbClr val="6B5B45"/>
                </a:solidFill>
                <a:latin typeface="Garamond"/>
              </a:rPr>
              <a:t>Visual: Strategic theater map showing Hannibal's sea evacuation from southern Italy to Hadrumetum and Scipio's established operational freedom across the Carthaginian hinterland.</a:t>
            </a:r>
          </a:p>
        </p:txBody>
      </p:sp>
      <p:sp>
        <p:nvSpPr>
          <p:cNvPr id="6" name="TextBox 5"/>
          <p:cNvSpPr txBox="1"/>
          <p:nvPr/>
        </p:nvSpPr>
        <p:spPr>
          <a:xfrm>
            <a:off x="10332720" y="6172200"/>
            <a:ext cx="1463040" cy="365760"/>
          </a:xfrm>
          <a:prstGeom prst="rect">
            <a:avLst/>
          </a:prstGeom>
          <a:noFill/>
        </p:spPr>
        <p:txBody>
          <a:bodyPr wrap="square">
            <a:spAutoFit/>
          </a:bodyPr>
          <a:lstStyle/>
          <a:p>
            <a:pPr>
              <a:spcAft>
                <a:spcPts val="495"/>
              </a:spcAft>
            </a:pPr>
            <a:r>
              <a:rPr sz="1100" b="0" i="0">
                <a:solidFill>
                  <a:srgbClr val="6B5B45"/>
                </a:solidFill>
                <a:latin typeface="Garamond"/>
              </a:rPr>
              <a:t>III-S03 · 1</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bg>
      <p:bgPr>
        <a:solidFill>
          <a:srgbClr val="F4EBD5"/>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8B1A1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411480"/>
            <a:ext cx="10698480" cy="1005840"/>
          </a:xfrm>
          <a:prstGeom prst="rect">
            <a:avLst/>
          </a:prstGeom>
          <a:noFill/>
        </p:spPr>
        <p:txBody>
          <a:bodyPr wrap="square">
            <a:spAutoFit/>
          </a:bodyPr>
          <a:lstStyle/>
          <a:p>
            <a:pPr>
              <a:spcAft>
                <a:spcPts val="1530"/>
              </a:spcAft>
            </a:pPr>
            <a:r>
              <a:rPr sz="3400" b="1" i="0">
                <a:solidFill>
                  <a:srgbClr val="8B1A1A"/>
                </a:solidFill>
                <a:latin typeface="Garamond"/>
              </a:rPr>
              <a:t>The Operational Approach: Naraggara and Zama Regia</a:t>
            </a:r>
          </a:p>
        </p:txBody>
      </p:sp>
      <p:sp>
        <p:nvSpPr>
          <p:cNvPr id="4" name="TextBox 3"/>
          <p:cNvSpPr txBox="1"/>
          <p:nvPr/>
        </p:nvSpPr>
        <p:spPr>
          <a:xfrm>
            <a:off x="731520" y="1600200"/>
            <a:ext cx="10698480" cy="3931920"/>
          </a:xfrm>
          <a:prstGeom prst="rect">
            <a:avLst/>
          </a:prstGeom>
          <a:noFill/>
        </p:spPr>
        <p:txBody>
          <a:bodyPr wrap="square">
            <a:spAutoFit/>
          </a:bodyPr>
          <a:lstStyle/>
          <a:p>
            <a:pPr>
              <a:spcAft>
                <a:spcPts val="990"/>
              </a:spcAft>
            </a:pPr>
            <a:r>
              <a:rPr sz="2200" b="0" i="0">
                <a:solidFill>
                  <a:srgbClr val="231D15"/>
                </a:solidFill>
                <a:latin typeface="Garamond"/>
              </a:rPr>
              <a:t>•  Hannibal moves inland to Zama Regia, 130 Roman miles southwest of Carthage.</a:t>
            </a:r>
          </a:p>
          <a:p>
            <a:pPr>
              <a:spcAft>
                <a:spcPts val="990"/>
              </a:spcAft>
            </a:pPr>
            <a:r>
              <a:rPr sz="2200" b="0" i="0">
                <a:solidFill>
                  <a:srgbClr val="231D15"/>
                </a:solidFill>
                <a:latin typeface="Garamond"/>
              </a:rPr>
              <a:t>•  Scipio advances inland to Naraggara to threaten Carthaginian supply and unite with allies.</a:t>
            </a:r>
          </a:p>
          <a:p>
            <a:pPr>
              <a:spcAft>
                <a:spcPts val="990"/>
              </a:spcAft>
            </a:pPr>
            <a:r>
              <a:rPr sz="2200" b="0" i="0">
                <a:solidFill>
                  <a:srgbClr val="231D15"/>
                </a:solidFill>
                <a:latin typeface="Garamond"/>
              </a:rPr>
              <a:t>•  Masinissa joins Scipio with 4,000 veteran Numidian cavalry and infantry.</a:t>
            </a:r>
          </a:p>
          <a:p>
            <a:pPr>
              <a:spcAft>
                <a:spcPts val="990"/>
              </a:spcAft>
            </a:pPr>
            <a:r>
              <a:rPr sz="2200" b="0" i="0">
                <a:solidFill>
                  <a:srgbClr val="231D15"/>
                </a:solidFill>
                <a:latin typeface="Garamond"/>
              </a:rPr>
              <a:t>•  Both commanders conduct intensive scouting across the high interior plains.</a:t>
            </a:r>
          </a:p>
        </p:txBody>
      </p:sp>
      <p:sp>
        <p:nvSpPr>
          <p:cNvPr id="5" name="TextBox 4"/>
          <p:cNvSpPr txBox="1"/>
          <p:nvPr/>
        </p:nvSpPr>
        <p:spPr>
          <a:xfrm>
            <a:off x="731520" y="5760720"/>
            <a:ext cx="9326880" cy="731520"/>
          </a:xfrm>
          <a:prstGeom prst="rect">
            <a:avLst/>
          </a:prstGeom>
          <a:noFill/>
        </p:spPr>
        <p:txBody>
          <a:bodyPr wrap="square">
            <a:spAutoFit/>
          </a:bodyPr>
          <a:lstStyle/>
          <a:p>
            <a:pPr>
              <a:spcAft>
                <a:spcPts val="630"/>
              </a:spcAft>
            </a:pPr>
            <a:r>
              <a:rPr sz="1400" b="0" i="1">
                <a:solidFill>
                  <a:srgbClr val="6B5B45"/>
                </a:solidFill>
                <a:latin typeface="Garamond"/>
              </a:rPr>
              <a:t>Visual: Topographic map of the upper Bagradas valley showing the inland approach routes, candidate battlefield locations, and the concentration of both hosts near Naraggara.</a:t>
            </a:r>
          </a:p>
        </p:txBody>
      </p:sp>
      <p:sp>
        <p:nvSpPr>
          <p:cNvPr id="6" name="TextBox 5"/>
          <p:cNvSpPr txBox="1"/>
          <p:nvPr/>
        </p:nvSpPr>
        <p:spPr>
          <a:xfrm>
            <a:off x="10332720" y="6172200"/>
            <a:ext cx="1463040" cy="365760"/>
          </a:xfrm>
          <a:prstGeom prst="rect">
            <a:avLst/>
          </a:prstGeom>
          <a:noFill/>
        </p:spPr>
        <p:txBody>
          <a:bodyPr wrap="square">
            <a:spAutoFit/>
          </a:bodyPr>
          <a:lstStyle/>
          <a:p>
            <a:pPr>
              <a:spcAft>
                <a:spcPts val="495"/>
              </a:spcAft>
            </a:pPr>
            <a:r>
              <a:rPr sz="1100" b="0" i="0">
                <a:solidFill>
                  <a:srgbClr val="6B5B45"/>
                </a:solidFill>
                <a:latin typeface="Garamond"/>
              </a:rPr>
              <a:t>III-S03 · 2</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bg>
      <p:bgPr>
        <a:solidFill>
          <a:srgbClr val="F4EBD5"/>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8B1A1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411480"/>
            <a:ext cx="10698480" cy="1005840"/>
          </a:xfrm>
          <a:prstGeom prst="rect">
            <a:avLst/>
          </a:prstGeom>
          <a:noFill/>
        </p:spPr>
        <p:txBody>
          <a:bodyPr wrap="square">
            <a:spAutoFit/>
          </a:bodyPr>
          <a:lstStyle/>
          <a:p>
            <a:pPr>
              <a:spcAft>
                <a:spcPts val="1530"/>
              </a:spcAft>
            </a:pPr>
            <a:r>
              <a:rPr sz="3400" b="1" i="0">
                <a:solidFill>
                  <a:srgbClr val="8B1A1A"/>
                </a:solidFill>
                <a:latin typeface="Garamond"/>
              </a:rPr>
              <a:t>The Opposing Hosts: Cannae Inverted</a:t>
            </a:r>
          </a:p>
        </p:txBody>
      </p:sp>
      <p:sp>
        <p:nvSpPr>
          <p:cNvPr id="4" name="TextBox 3"/>
          <p:cNvSpPr txBox="1"/>
          <p:nvPr/>
        </p:nvSpPr>
        <p:spPr>
          <a:xfrm>
            <a:off x="731520" y="1600200"/>
            <a:ext cx="10698480" cy="3931920"/>
          </a:xfrm>
          <a:prstGeom prst="rect">
            <a:avLst/>
          </a:prstGeom>
          <a:noFill/>
        </p:spPr>
        <p:txBody>
          <a:bodyPr wrap="square">
            <a:spAutoFit/>
          </a:bodyPr>
          <a:lstStyle/>
          <a:p>
            <a:pPr>
              <a:spcAft>
                <a:spcPts val="990"/>
              </a:spcAft>
            </a:pPr>
            <a:r>
              <a:rPr sz="2200" b="0" i="0">
                <a:solidFill>
                  <a:srgbClr val="231D15"/>
                </a:solidFill>
                <a:latin typeface="Garamond"/>
              </a:rPr>
              <a:t>•  Hannibal fields 36,000 infantry, 4,000 cavalry, and 80 newly captured war elephants.</a:t>
            </a:r>
          </a:p>
          <a:p>
            <a:pPr>
              <a:spcAft>
                <a:spcPts val="990"/>
              </a:spcAft>
            </a:pPr>
            <a:r>
              <a:rPr sz="2200" b="0" i="0">
                <a:solidFill>
                  <a:srgbClr val="231D15"/>
                </a:solidFill>
                <a:latin typeface="Garamond"/>
              </a:rPr>
              <a:t>•  Scipio deploys 29,000 infantry and 6,000 horse under Masinissa and Laelius.</a:t>
            </a:r>
          </a:p>
          <a:p>
            <a:pPr>
              <a:spcAft>
                <a:spcPts val="990"/>
              </a:spcAft>
            </a:pPr>
            <a:r>
              <a:rPr sz="2200" b="0" i="0">
                <a:solidFill>
                  <a:srgbClr val="231D15"/>
                </a:solidFill>
                <a:latin typeface="Garamond"/>
              </a:rPr>
              <a:t>•  The cavalry ratio is reversed: Rome holds overwhelming mounted superiority.</a:t>
            </a:r>
          </a:p>
          <a:p>
            <a:pPr>
              <a:spcAft>
                <a:spcPts val="990"/>
              </a:spcAft>
            </a:pPr>
            <a:r>
              <a:rPr sz="2200" b="0" i="0">
                <a:solidFill>
                  <a:srgbClr val="231D15"/>
                </a:solidFill>
                <a:latin typeface="Garamond"/>
              </a:rPr>
              <a:t>•  Hannibal's elephant force consists substantially of untrained, recently captured beasts.</a:t>
            </a:r>
          </a:p>
        </p:txBody>
      </p:sp>
      <p:sp>
        <p:nvSpPr>
          <p:cNvPr id="5" name="TextBox 4"/>
          <p:cNvSpPr txBox="1"/>
          <p:nvPr/>
        </p:nvSpPr>
        <p:spPr>
          <a:xfrm>
            <a:off x="731520" y="5760720"/>
            <a:ext cx="9326880" cy="731520"/>
          </a:xfrm>
          <a:prstGeom prst="rect">
            <a:avLst/>
          </a:prstGeom>
          <a:noFill/>
        </p:spPr>
        <p:txBody>
          <a:bodyPr wrap="square">
            <a:spAutoFit/>
          </a:bodyPr>
          <a:lstStyle/>
          <a:p>
            <a:pPr>
              <a:spcAft>
                <a:spcPts val="630"/>
              </a:spcAft>
            </a:pPr>
            <a:r>
              <a:rPr sz="1400" b="0" i="1">
                <a:solidFill>
                  <a:srgbClr val="6B5B45"/>
                </a:solidFill>
                <a:latin typeface="Garamond"/>
              </a:rPr>
              <a:t>Visual: Comparative order-of-battle chart detailing the three-line infantry structures and the cavalry disparity on both flanks.</a:t>
            </a:r>
          </a:p>
        </p:txBody>
      </p:sp>
      <p:sp>
        <p:nvSpPr>
          <p:cNvPr id="6" name="TextBox 5"/>
          <p:cNvSpPr txBox="1"/>
          <p:nvPr/>
        </p:nvSpPr>
        <p:spPr>
          <a:xfrm>
            <a:off x="10332720" y="6172200"/>
            <a:ext cx="1463040" cy="365760"/>
          </a:xfrm>
          <a:prstGeom prst="rect">
            <a:avLst/>
          </a:prstGeom>
          <a:noFill/>
        </p:spPr>
        <p:txBody>
          <a:bodyPr wrap="square">
            <a:spAutoFit/>
          </a:bodyPr>
          <a:lstStyle/>
          <a:p>
            <a:pPr>
              <a:spcAft>
                <a:spcPts val="495"/>
              </a:spcAft>
            </a:pPr>
            <a:r>
              <a:rPr sz="1100" b="0" i="0">
                <a:solidFill>
                  <a:srgbClr val="6B5B45"/>
                </a:solidFill>
                <a:latin typeface="Garamond"/>
              </a:rPr>
              <a:t>III-S03 · 3</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bg>
      <p:bgPr>
        <a:solidFill>
          <a:srgbClr val="F4EBD5"/>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8B1A1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411480"/>
            <a:ext cx="10698480" cy="1005840"/>
          </a:xfrm>
          <a:prstGeom prst="rect">
            <a:avLst/>
          </a:prstGeom>
          <a:noFill/>
        </p:spPr>
        <p:txBody>
          <a:bodyPr wrap="square">
            <a:spAutoFit/>
          </a:bodyPr>
          <a:lstStyle/>
          <a:p>
            <a:pPr>
              <a:spcAft>
                <a:spcPts val="1530"/>
              </a:spcAft>
            </a:pPr>
            <a:r>
              <a:rPr sz="3400" b="1" i="0">
                <a:solidFill>
                  <a:srgbClr val="8B1A1A"/>
                </a:solidFill>
                <a:latin typeface="Garamond"/>
              </a:rPr>
              <a:t>The Pre-Battle Parley: Tradition and Historicity</a:t>
            </a:r>
          </a:p>
        </p:txBody>
      </p:sp>
      <p:sp>
        <p:nvSpPr>
          <p:cNvPr id="4" name="TextBox 3"/>
          <p:cNvSpPr txBox="1"/>
          <p:nvPr/>
        </p:nvSpPr>
        <p:spPr>
          <a:xfrm>
            <a:off x="731520" y="1600200"/>
            <a:ext cx="10698480" cy="3931920"/>
          </a:xfrm>
          <a:prstGeom prst="rect">
            <a:avLst/>
          </a:prstGeom>
          <a:noFill/>
        </p:spPr>
        <p:txBody>
          <a:bodyPr wrap="square">
            <a:spAutoFit/>
          </a:bodyPr>
          <a:lstStyle/>
          <a:p>
            <a:pPr>
              <a:spcAft>
                <a:spcPts val="990"/>
              </a:spcAft>
            </a:pPr>
            <a:r>
              <a:rPr sz="2200" b="0" i="0">
                <a:solidFill>
                  <a:srgbClr val="231D15"/>
                </a:solidFill>
                <a:latin typeface="Garamond"/>
              </a:rPr>
              <a:t>•  Hannibal requests a personal meeting between the armies the day before battle.</a:t>
            </a:r>
          </a:p>
          <a:p>
            <a:pPr>
              <a:spcAft>
                <a:spcPts val="990"/>
              </a:spcAft>
            </a:pPr>
            <a:r>
              <a:rPr sz="2200" b="0" i="0">
                <a:solidFill>
                  <a:srgbClr val="231D15"/>
                </a:solidFill>
                <a:latin typeface="Garamond"/>
              </a:rPr>
              <a:t>•  Grade A/B attestation via Polybius: historical meeting, rhetorically reconstructed speeches.</a:t>
            </a:r>
          </a:p>
          <a:p>
            <a:pPr>
              <a:spcAft>
                <a:spcPts val="990"/>
              </a:spcAft>
            </a:pPr>
            <a:r>
              <a:rPr sz="2200" b="0" i="0">
                <a:solidFill>
                  <a:srgbClr val="231D15"/>
                </a:solidFill>
                <a:latin typeface="Garamond"/>
              </a:rPr>
              <a:t>•  Hannibal warns of fortune's volatility and offers Mediterranean territorial concessions.</a:t>
            </a:r>
          </a:p>
          <a:p>
            <a:pPr>
              <a:spcAft>
                <a:spcPts val="990"/>
              </a:spcAft>
            </a:pPr>
            <a:r>
              <a:rPr sz="2200" b="0" i="0">
                <a:solidFill>
                  <a:srgbClr val="231D15"/>
                </a:solidFill>
                <a:latin typeface="Garamond"/>
              </a:rPr>
              <a:t>•  Scipio refuses: Carthage broke the 203 BC armistice; terms require unconditional victory.</a:t>
            </a:r>
          </a:p>
        </p:txBody>
      </p:sp>
      <p:sp>
        <p:nvSpPr>
          <p:cNvPr id="5" name="TextBox 4"/>
          <p:cNvSpPr txBox="1"/>
          <p:nvPr/>
        </p:nvSpPr>
        <p:spPr>
          <a:xfrm>
            <a:off x="731520" y="5760720"/>
            <a:ext cx="9326880" cy="731520"/>
          </a:xfrm>
          <a:prstGeom prst="rect">
            <a:avLst/>
          </a:prstGeom>
          <a:noFill/>
        </p:spPr>
        <p:txBody>
          <a:bodyPr wrap="square">
            <a:spAutoFit/>
          </a:bodyPr>
          <a:lstStyle/>
          <a:p>
            <a:pPr>
              <a:spcAft>
                <a:spcPts val="630"/>
              </a:spcAft>
            </a:pPr>
            <a:r>
              <a:rPr sz="1400" b="0" i="1">
                <a:solidFill>
                  <a:srgbClr val="6B5B45"/>
                </a:solidFill>
                <a:latin typeface="Garamond"/>
              </a:rPr>
              <a:t>Visual: Image Plate: The pre-battle parley between Hannibal (age 45) and Scipio (age 33) mounted on horseback with interpreters on the African plain.</a:t>
            </a:r>
          </a:p>
        </p:txBody>
      </p:sp>
      <p:sp>
        <p:nvSpPr>
          <p:cNvPr id="6" name="TextBox 5"/>
          <p:cNvSpPr txBox="1"/>
          <p:nvPr/>
        </p:nvSpPr>
        <p:spPr>
          <a:xfrm>
            <a:off x="10332720" y="6172200"/>
            <a:ext cx="1463040" cy="365760"/>
          </a:xfrm>
          <a:prstGeom prst="rect">
            <a:avLst/>
          </a:prstGeom>
          <a:noFill/>
        </p:spPr>
        <p:txBody>
          <a:bodyPr wrap="square">
            <a:spAutoFit/>
          </a:bodyPr>
          <a:lstStyle/>
          <a:p>
            <a:pPr>
              <a:spcAft>
                <a:spcPts val="495"/>
              </a:spcAft>
            </a:pPr>
            <a:r>
              <a:rPr sz="1100" b="0" i="0">
                <a:solidFill>
                  <a:srgbClr val="6B5B45"/>
                </a:solidFill>
                <a:latin typeface="Garamond"/>
              </a:rPr>
              <a:t>III-S03 · 4</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bg>
      <p:bgPr>
        <a:solidFill>
          <a:srgbClr val="F4EBD5"/>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8B1A1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411480"/>
            <a:ext cx="10698480" cy="1005840"/>
          </a:xfrm>
          <a:prstGeom prst="rect">
            <a:avLst/>
          </a:prstGeom>
          <a:noFill/>
        </p:spPr>
        <p:txBody>
          <a:bodyPr wrap="square">
            <a:spAutoFit/>
          </a:bodyPr>
          <a:lstStyle/>
          <a:p>
            <a:pPr>
              <a:spcAft>
                <a:spcPts val="1530"/>
              </a:spcAft>
            </a:pPr>
            <a:r>
              <a:rPr sz="3400" b="1" i="0">
                <a:solidFill>
                  <a:srgbClr val="8B1A1A"/>
                </a:solidFill>
                <a:latin typeface="Garamond"/>
              </a:rPr>
              <a:t>Manipular Innovation: The Elephant Corridors</a:t>
            </a:r>
          </a:p>
        </p:txBody>
      </p:sp>
      <p:sp>
        <p:nvSpPr>
          <p:cNvPr id="4" name="TextBox 3"/>
          <p:cNvSpPr txBox="1"/>
          <p:nvPr/>
        </p:nvSpPr>
        <p:spPr>
          <a:xfrm>
            <a:off x="731520" y="1600200"/>
            <a:ext cx="10698480" cy="3931920"/>
          </a:xfrm>
          <a:prstGeom prst="rect">
            <a:avLst/>
          </a:prstGeom>
          <a:noFill/>
        </p:spPr>
        <p:txBody>
          <a:bodyPr wrap="square">
            <a:spAutoFit/>
          </a:bodyPr>
          <a:lstStyle/>
          <a:p>
            <a:pPr>
              <a:spcAft>
                <a:spcPts val="990"/>
              </a:spcAft>
            </a:pPr>
            <a:r>
              <a:rPr sz="2200" b="0" i="0">
                <a:solidFill>
                  <a:srgbClr val="231D15"/>
                </a:solidFill>
                <a:latin typeface="Garamond"/>
              </a:rPr>
              <a:t>•  Scipio abandons the conventional quincunx checkerboard formation of the maniples.</a:t>
            </a:r>
          </a:p>
          <a:p>
            <a:pPr>
              <a:spcAft>
                <a:spcPts val="990"/>
              </a:spcAft>
            </a:pPr>
            <a:r>
              <a:rPr sz="2200" b="0" i="0">
                <a:solidFill>
                  <a:srgbClr val="231D15"/>
                </a:solidFill>
                <a:latin typeface="Garamond"/>
              </a:rPr>
              <a:t>•  Hastati, principes, and triarii align in continuous front-to-back files.</a:t>
            </a:r>
          </a:p>
          <a:p>
            <a:pPr>
              <a:spcAft>
                <a:spcPts val="990"/>
              </a:spcAft>
            </a:pPr>
            <a:r>
              <a:rPr sz="2200" b="0" i="0">
                <a:solidFill>
                  <a:srgbClr val="231D15"/>
                </a:solidFill>
                <a:latin typeface="Garamond"/>
              </a:rPr>
              <a:t>•  Wide, clear corridors are created running through the Roman army.</a:t>
            </a:r>
          </a:p>
          <a:p>
            <a:pPr>
              <a:spcAft>
                <a:spcPts val="990"/>
              </a:spcAft>
            </a:pPr>
            <a:r>
              <a:rPr sz="2200" b="0" i="0">
                <a:solidFill>
                  <a:srgbClr val="231D15"/>
                </a:solidFill>
                <a:latin typeface="Garamond"/>
              </a:rPr>
              <a:t>•  Velites fill the corridors with orders to provoke or clear the lanes.</a:t>
            </a:r>
          </a:p>
        </p:txBody>
      </p:sp>
      <p:sp>
        <p:nvSpPr>
          <p:cNvPr id="5" name="TextBox 4"/>
          <p:cNvSpPr txBox="1"/>
          <p:nvPr/>
        </p:nvSpPr>
        <p:spPr>
          <a:xfrm>
            <a:off x="731520" y="5760720"/>
            <a:ext cx="9326880" cy="731520"/>
          </a:xfrm>
          <a:prstGeom prst="rect">
            <a:avLst/>
          </a:prstGeom>
          <a:noFill/>
        </p:spPr>
        <p:txBody>
          <a:bodyPr wrap="square">
            <a:spAutoFit/>
          </a:bodyPr>
          <a:lstStyle/>
          <a:p>
            <a:pPr>
              <a:spcAft>
                <a:spcPts val="630"/>
              </a:spcAft>
            </a:pPr>
            <a:r>
              <a:rPr sz="1400" b="0" i="1">
                <a:solidFill>
                  <a:srgbClr val="6B5B45"/>
                </a:solidFill>
                <a:latin typeface="Garamond"/>
              </a:rPr>
              <a:t>Visual: Tactical Sequence Diagram (Panel I): Overhead schematic contrasting the traditional quincunx checkerboard against Scipio's file-aligned maniples with longitudinal avenues.</a:t>
            </a:r>
          </a:p>
        </p:txBody>
      </p:sp>
      <p:sp>
        <p:nvSpPr>
          <p:cNvPr id="6" name="TextBox 5"/>
          <p:cNvSpPr txBox="1"/>
          <p:nvPr/>
        </p:nvSpPr>
        <p:spPr>
          <a:xfrm>
            <a:off x="10332720" y="6172200"/>
            <a:ext cx="1463040" cy="365760"/>
          </a:xfrm>
          <a:prstGeom prst="rect">
            <a:avLst/>
          </a:prstGeom>
          <a:noFill/>
        </p:spPr>
        <p:txBody>
          <a:bodyPr wrap="square">
            <a:spAutoFit/>
          </a:bodyPr>
          <a:lstStyle/>
          <a:p>
            <a:pPr>
              <a:spcAft>
                <a:spcPts val="495"/>
              </a:spcAft>
            </a:pPr>
            <a:r>
              <a:rPr sz="1100" b="0" i="0">
                <a:solidFill>
                  <a:srgbClr val="6B5B45"/>
                </a:solidFill>
                <a:latin typeface="Garamond"/>
              </a:rPr>
              <a:t>III-S03 · 5</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bg>
      <p:bgPr>
        <a:solidFill>
          <a:srgbClr val="F4EBD5"/>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8B1A1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411480"/>
            <a:ext cx="10698480" cy="1005840"/>
          </a:xfrm>
          <a:prstGeom prst="rect">
            <a:avLst/>
          </a:prstGeom>
          <a:noFill/>
        </p:spPr>
        <p:txBody>
          <a:bodyPr wrap="square">
            <a:spAutoFit/>
          </a:bodyPr>
          <a:lstStyle/>
          <a:p>
            <a:pPr>
              <a:spcAft>
                <a:spcPts val="1530"/>
              </a:spcAft>
            </a:pPr>
            <a:r>
              <a:rPr sz="3400" b="1" i="0">
                <a:solidFill>
                  <a:srgbClr val="8B1A1A"/>
                </a:solidFill>
                <a:latin typeface="Garamond"/>
              </a:rPr>
              <a:t>The Opening Shock: Neutralizing the Herd</a:t>
            </a:r>
          </a:p>
        </p:txBody>
      </p:sp>
      <p:sp>
        <p:nvSpPr>
          <p:cNvPr id="4" name="TextBox 3"/>
          <p:cNvSpPr txBox="1"/>
          <p:nvPr/>
        </p:nvSpPr>
        <p:spPr>
          <a:xfrm>
            <a:off x="731520" y="1600200"/>
            <a:ext cx="10698480" cy="3931920"/>
          </a:xfrm>
          <a:prstGeom prst="rect">
            <a:avLst/>
          </a:prstGeom>
          <a:noFill/>
        </p:spPr>
        <p:txBody>
          <a:bodyPr wrap="square">
            <a:spAutoFit/>
          </a:bodyPr>
          <a:lstStyle/>
          <a:p>
            <a:pPr>
              <a:spcAft>
                <a:spcPts val="990"/>
              </a:spcAft>
            </a:pPr>
            <a:r>
              <a:rPr sz="2200" b="0" i="0">
                <a:solidFill>
                  <a:srgbClr val="231D15"/>
                </a:solidFill>
                <a:latin typeface="Garamond"/>
              </a:rPr>
              <a:t>•  Roman horn and trumpet blasts trigger mass panic among untrained elephants.</a:t>
            </a:r>
          </a:p>
          <a:p>
            <a:pPr>
              <a:spcAft>
                <a:spcPts val="990"/>
              </a:spcAft>
            </a:pPr>
            <a:r>
              <a:rPr sz="2200" b="0" i="0">
                <a:solidFill>
                  <a:srgbClr val="231D15"/>
                </a:solidFill>
                <a:latin typeface="Garamond"/>
              </a:rPr>
              <a:t>•  Panicked beasts wheel into Hannibal's left wing, disrupting Tychaeus's cavalry.</a:t>
            </a:r>
          </a:p>
          <a:p>
            <a:pPr>
              <a:spcAft>
                <a:spcPts val="990"/>
              </a:spcAft>
            </a:pPr>
            <a:r>
              <a:rPr sz="2200" b="0" i="0">
                <a:solidFill>
                  <a:srgbClr val="231D15"/>
                </a:solidFill>
                <a:latin typeface="Garamond"/>
              </a:rPr>
              <a:t>•  Remaining beasts charge into the open corridors and are missile-channeled harmlessly.</a:t>
            </a:r>
          </a:p>
          <a:p>
            <a:pPr>
              <a:spcAft>
                <a:spcPts val="990"/>
              </a:spcAft>
            </a:pPr>
            <a:r>
              <a:rPr sz="2200" b="0" i="0">
                <a:solidFill>
                  <a:srgbClr val="231D15"/>
                </a:solidFill>
                <a:latin typeface="Garamond"/>
              </a:rPr>
              <a:t>•  Hannibal's primary shock weapon is eliminated in the opening minutes.</a:t>
            </a:r>
          </a:p>
        </p:txBody>
      </p:sp>
      <p:sp>
        <p:nvSpPr>
          <p:cNvPr id="5" name="TextBox 4"/>
          <p:cNvSpPr txBox="1"/>
          <p:nvPr/>
        </p:nvSpPr>
        <p:spPr>
          <a:xfrm>
            <a:off x="731520" y="5760720"/>
            <a:ext cx="9326880" cy="731520"/>
          </a:xfrm>
          <a:prstGeom prst="rect">
            <a:avLst/>
          </a:prstGeom>
          <a:noFill/>
        </p:spPr>
        <p:txBody>
          <a:bodyPr wrap="square">
            <a:spAutoFit/>
          </a:bodyPr>
          <a:lstStyle/>
          <a:p>
            <a:pPr>
              <a:spcAft>
                <a:spcPts val="630"/>
              </a:spcAft>
            </a:pPr>
            <a:r>
              <a:rPr sz="1400" b="0" i="1">
                <a:solidFill>
                  <a:srgbClr val="6B5B45"/>
                </a:solidFill>
                <a:latin typeface="Garamond"/>
              </a:rPr>
              <a:t>Visual: Tactical Sequence Diagram (Panel II, left): Vector map showing the elephant charge scattering outward into Punic cavalry and funneling down the Roman lanes.</a:t>
            </a:r>
          </a:p>
        </p:txBody>
      </p:sp>
      <p:sp>
        <p:nvSpPr>
          <p:cNvPr id="6" name="TextBox 5"/>
          <p:cNvSpPr txBox="1"/>
          <p:nvPr/>
        </p:nvSpPr>
        <p:spPr>
          <a:xfrm>
            <a:off x="10332720" y="6172200"/>
            <a:ext cx="1463040" cy="365760"/>
          </a:xfrm>
          <a:prstGeom prst="rect">
            <a:avLst/>
          </a:prstGeom>
          <a:noFill/>
        </p:spPr>
        <p:txBody>
          <a:bodyPr wrap="square">
            <a:spAutoFit/>
          </a:bodyPr>
          <a:lstStyle/>
          <a:p>
            <a:pPr>
              <a:spcAft>
                <a:spcPts val="495"/>
              </a:spcAft>
            </a:pPr>
            <a:r>
              <a:rPr sz="1100" b="0" i="0">
                <a:solidFill>
                  <a:srgbClr val="6B5B45"/>
                </a:solidFill>
                <a:latin typeface="Garamond"/>
              </a:rPr>
              <a:t>III-S03 · 6</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bg>
      <p:bgPr>
        <a:solidFill>
          <a:srgbClr val="F4EBD5"/>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8B1A1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411480"/>
            <a:ext cx="10698480" cy="1005840"/>
          </a:xfrm>
          <a:prstGeom prst="rect">
            <a:avLst/>
          </a:prstGeom>
          <a:noFill/>
        </p:spPr>
        <p:txBody>
          <a:bodyPr wrap="square">
            <a:spAutoFit/>
          </a:bodyPr>
          <a:lstStyle/>
          <a:p>
            <a:pPr>
              <a:spcAft>
                <a:spcPts val="1530"/>
              </a:spcAft>
            </a:pPr>
            <a:r>
              <a:rPr sz="3400" b="1" i="0">
                <a:solidFill>
                  <a:srgbClr val="8B1A1A"/>
                </a:solidFill>
                <a:latin typeface="Garamond"/>
              </a:rPr>
              <a:t>The Wings Decided: The Cavalry Pursuit</a:t>
            </a:r>
          </a:p>
        </p:txBody>
      </p:sp>
      <p:sp>
        <p:nvSpPr>
          <p:cNvPr id="4" name="TextBox 3"/>
          <p:cNvSpPr txBox="1"/>
          <p:nvPr/>
        </p:nvSpPr>
        <p:spPr>
          <a:xfrm>
            <a:off x="731520" y="1600200"/>
            <a:ext cx="10698480" cy="3931920"/>
          </a:xfrm>
          <a:prstGeom prst="rect">
            <a:avLst/>
          </a:prstGeom>
          <a:noFill/>
        </p:spPr>
        <p:txBody>
          <a:bodyPr wrap="square">
            <a:spAutoFit/>
          </a:bodyPr>
          <a:lstStyle/>
          <a:p>
            <a:pPr>
              <a:spcAft>
                <a:spcPts val="990"/>
              </a:spcAft>
            </a:pPr>
            <a:r>
              <a:rPr sz="2200" b="0" i="0">
                <a:solidFill>
                  <a:srgbClr val="231D15"/>
                </a:solidFill>
                <a:latin typeface="Garamond"/>
              </a:rPr>
              <a:t>•  Masinissa charges the disordered Punic left wing and routs Tychaeus.</a:t>
            </a:r>
          </a:p>
          <a:p>
            <a:pPr>
              <a:spcAft>
                <a:spcPts val="990"/>
              </a:spcAft>
            </a:pPr>
            <a:r>
              <a:rPr sz="2200" b="0" i="0">
                <a:solidFill>
                  <a:srgbClr val="231D15"/>
                </a:solidFill>
                <a:latin typeface="Garamond"/>
              </a:rPr>
              <a:t>•  Laelius attacks the Carthaginian heavy cavalry on the right wing.</a:t>
            </a:r>
          </a:p>
          <a:p>
            <a:pPr>
              <a:spcAft>
                <a:spcPts val="990"/>
              </a:spcAft>
            </a:pPr>
            <a:r>
              <a:rPr sz="2200" b="0" i="0">
                <a:solidFill>
                  <a:srgbClr val="231D15"/>
                </a:solidFill>
                <a:latin typeface="Garamond"/>
              </a:rPr>
              <a:t>•  Both Carthaginian cavalry wings break and flee off the field.</a:t>
            </a:r>
          </a:p>
          <a:p>
            <a:pPr>
              <a:spcAft>
                <a:spcPts val="990"/>
              </a:spcAft>
            </a:pPr>
            <a:r>
              <a:rPr sz="2200" b="0" i="0">
                <a:solidFill>
                  <a:srgbClr val="231D15"/>
                </a:solidFill>
                <a:latin typeface="Garamond"/>
              </a:rPr>
              <a:t>•  The Roman-allied horse pursues under orders to regroup and return.</a:t>
            </a:r>
          </a:p>
        </p:txBody>
      </p:sp>
      <p:sp>
        <p:nvSpPr>
          <p:cNvPr id="5" name="TextBox 4"/>
          <p:cNvSpPr txBox="1"/>
          <p:nvPr/>
        </p:nvSpPr>
        <p:spPr>
          <a:xfrm>
            <a:off x="731520" y="5760720"/>
            <a:ext cx="9326880" cy="731520"/>
          </a:xfrm>
          <a:prstGeom prst="rect">
            <a:avLst/>
          </a:prstGeom>
          <a:noFill/>
        </p:spPr>
        <p:txBody>
          <a:bodyPr wrap="square">
            <a:spAutoFit/>
          </a:bodyPr>
          <a:lstStyle/>
          <a:p>
            <a:pPr>
              <a:spcAft>
                <a:spcPts val="630"/>
              </a:spcAft>
            </a:pPr>
            <a:r>
              <a:rPr sz="1400" b="0" i="1">
                <a:solidFill>
                  <a:srgbClr val="6B5B45"/>
                </a:solidFill>
                <a:latin typeface="Garamond"/>
              </a:rPr>
              <a:t>Visual: Tactical Sequence Diagram (Panel II, right): Masinissa and Laelius sweeping Carthaginian cavalry off the field, with dashed rally-and-return arrows plotted.</a:t>
            </a:r>
          </a:p>
        </p:txBody>
      </p:sp>
      <p:sp>
        <p:nvSpPr>
          <p:cNvPr id="6" name="TextBox 5"/>
          <p:cNvSpPr txBox="1"/>
          <p:nvPr/>
        </p:nvSpPr>
        <p:spPr>
          <a:xfrm>
            <a:off x="10332720" y="6172200"/>
            <a:ext cx="1463040" cy="365760"/>
          </a:xfrm>
          <a:prstGeom prst="rect">
            <a:avLst/>
          </a:prstGeom>
          <a:noFill/>
        </p:spPr>
        <p:txBody>
          <a:bodyPr wrap="square">
            <a:spAutoFit/>
          </a:bodyPr>
          <a:lstStyle/>
          <a:p>
            <a:pPr>
              <a:spcAft>
                <a:spcPts val="495"/>
              </a:spcAft>
            </a:pPr>
            <a:r>
              <a:rPr sz="1100" b="0" i="0">
                <a:solidFill>
                  <a:srgbClr val="6B5B45"/>
                </a:solidFill>
                <a:latin typeface="Garamond"/>
              </a:rPr>
              <a:t>III-S03 · 7</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bg>
      <p:bgPr>
        <a:solidFill>
          <a:srgbClr val="F4EBD5"/>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8B1A1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411480"/>
            <a:ext cx="10698480" cy="1005840"/>
          </a:xfrm>
          <a:prstGeom prst="rect">
            <a:avLst/>
          </a:prstGeom>
          <a:noFill/>
        </p:spPr>
        <p:txBody>
          <a:bodyPr wrap="square">
            <a:spAutoFit/>
          </a:bodyPr>
          <a:lstStyle/>
          <a:p>
            <a:pPr>
              <a:spcAft>
                <a:spcPts val="1530"/>
              </a:spcAft>
            </a:pPr>
            <a:r>
              <a:rPr sz="3400" b="1" i="0">
                <a:solidFill>
                  <a:srgbClr val="8B1A1A"/>
                </a:solidFill>
                <a:latin typeface="Garamond"/>
              </a:rPr>
              <a:t>The Infantry Clash: The Punic Seams Tear</a:t>
            </a:r>
          </a:p>
        </p:txBody>
      </p:sp>
      <p:sp>
        <p:nvSpPr>
          <p:cNvPr id="4" name="TextBox 3"/>
          <p:cNvSpPr txBox="1"/>
          <p:nvPr/>
        </p:nvSpPr>
        <p:spPr>
          <a:xfrm>
            <a:off x="731520" y="1600200"/>
            <a:ext cx="10698480" cy="3931920"/>
          </a:xfrm>
          <a:prstGeom prst="rect">
            <a:avLst/>
          </a:prstGeom>
          <a:noFill/>
        </p:spPr>
        <p:txBody>
          <a:bodyPr wrap="square">
            <a:spAutoFit/>
          </a:bodyPr>
          <a:lstStyle/>
          <a:p>
            <a:pPr>
              <a:spcAft>
                <a:spcPts val="990"/>
              </a:spcAft>
            </a:pPr>
            <a:r>
              <a:rPr sz="2200" b="0" i="0">
                <a:solidFill>
                  <a:srgbClr val="231D15"/>
                </a:solidFill>
                <a:latin typeface="Garamond"/>
              </a:rPr>
              <a:t>•  Roman hastati assault Hannibal's first line of 12,000 mixed mercenaries.</a:t>
            </a:r>
          </a:p>
          <a:p>
            <a:pPr>
              <a:spcAft>
                <a:spcPts val="990"/>
              </a:spcAft>
            </a:pPr>
            <a:r>
              <a:rPr sz="2200" b="0" i="0">
                <a:solidFill>
                  <a:srgbClr val="231D15"/>
                </a:solidFill>
                <a:latin typeface="Garamond"/>
              </a:rPr>
              <a:t>•  Mercenaries yield under pressure; Carthaginian citizen second line refuses passage.</a:t>
            </a:r>
          </a:p>
          <a:p>
            <a:pPr>
              <a:spcAft>
                <a:spcPts val="990"/>
              </a:spcAft>
            </a:pPr>
            <a:r>
              <a:rPr sz="2200" b="0" i="0">
                <a:solidFill>
                  <a:srgbClr val="231D15"/>
                </a:solidFill>
                <a:latin typeface="Garamond"/>
              </a:rPr>
              <a:t>•  Trapped mercenaries fight their own second line in an intra-Punic melee.</a:t>
            </a:r>
          </a:p>
          <a:p>
            <a:pPr>
              <a:spcAft>
                <a:spcPts val="990"/>
              </a:spcAft>
            </a:pPr>
            <a:r>
              <a:rPr sz="2200" b="0" i="0">
                <a:solidFill>
                  <a:srgbClr val="231D15"/>
                </a:solidFill>
                <a:latin typeface="Garamond"/>
              </a:rPr>
              <a:t>•  Hastati and principes slaughter the disordered remnants of both forward lines.</a:t>
            </a:r>
          </a:p>
        </p:txBody>
      </p:sp>
      <p:sp>
        <p:nvSpPr>
          <p:cNvPr id="5" name="TextBox 4"/>
          <p:cNvSpPr txBox="1"/>
          <p:nvPr/>
        </p:nvSpPr>
        <p:spPr>
          <a:xfrm>
            <a:off x="731520" y="5760720"/>
            <a:ext cx="9326880" cy="731520"/>
          </a:xfrm>
          <a:prstGeom prst="rect">
            <a:avLst/>
          </a:prstGeom>
          <a:noFill/>
        </p:spPr>
        <p:txBody>
          <a:bodyPr wrap="square">
            <a:spAutoFit/>
          </a:bodyPr>
          <a:lstStyle/>
          <a:p>
            <a:pPr>
              <a:spcAft>
                <a:spcPts val="630"/>
              </a:spcAft>
            </a:pPr>
            <a:r>
              <a:rPr sz="1400" b="0" i="1">
                <a:solidFill>
                  <a:srgbClr val="6B5B45"/>
                </a:solidFill>
                <a:latin typeface="Garamond"/>
              </a:rPr>
              <a:t>Visual: Tactical Sequence Diagram (Panel III, left): Hastati engaging the mercenary line; mutual-killing hatched boundary between Hannibal's first and second lines.</a:t>
            </a:r>
          </a:p>
        </p:txBody>
      </p:sp>
      <p:sp>
        <p:nvSpPr>
          <p:cNvPr id="6" name="TextBox 5"/>
          <p:cNvSpPr txBox="1"/>
          <p:nvPr/>
        </p:nvSpPr>
        <p:spPr>
          <a:xfrm>
            <a:off x="10332720" y="6172200"/>
            <a:ext cx="1463040" cy="365760"/>
          </a:xfrm>
          <a:prstGeom prst="rect">
            <a:avLst/>
          </a:prstGeom>
          <a:noFill/>
        </p:spPr>
        <p:txBody>
          <a:bodyPr wrap="square">
            <a:spAutoFit/>
          </a:bodyPr>
          <a:lstStyle/>
          <a:p>
            <a:pPr>
              <a:spcAft>
                <a:spcPts val="495"/>
              </a:spcAft>
            </a:pPr>
            <a:r>
              <a:rPr sz="1100" b="0" i="0">
                <a:solidFill>
                  <a:srgbClr val="6B5B45"/>
                </a:solidFill>
                <a:latin typeface="Garamond"/>
              </a:rPr>
              <a:t>III-S03 · 8</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bg>
      <p:bgPr>
        <a:solidFill>
          <a:srgbClr val="F4EBD5"/>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8B1A1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411480"/>
            <a:ext cx="10698480" cy="1005840"/>
          </a:xfrm>
          <a:prstGeom prst="rect">
            <a:avLst/>
          </a:prstGeom>
          <a:noFill/>
        </p:spPr>
        <p:txBody>
          <a:bodyPr wrap="square">
            <a:spAutoFit/>
          </a:bodyPr>
          <a:lstStyle/>
          <a:p>
            <a:pPr>
              <a:spcAft>
                <a:spcPts val="1530"/>
              </a:spcAft>
            </a:pPr>
            <a:r>
              <a:rPr sz="3400" b="1" i="0">
                <a:solidFill>
                  <a:srgbClr val="8B1A1A"/>
                </a:solidFill>
                <a:latin typeface="Garamond"/>
              </a:rPr>
              <a:t>The Operational Pause: Scipio Restructures</a:t>
            </a:r>
          </a:p>
        </p:txBody>
      </p:sp>
      <p:sp>
        <p:nvSpPr>
          <p:cNvPr id="4" name="TextBox 3"/>
          <p:cNvSpPr txBox="1"/>
          <p:nvPr/>
        </p:nvSpPr>
        <p:spPr>
          <a:xfrm>
            <a:off x="731520" y="1600200"/>
            <a:ext cx="10698480" cy="3931920"/>
          </a:xfrm>
          <a:prstGeom prst="rect">
            <a:avLst/>
          </a:prstGeom>
          <a:noFill/>
        </p:spPr>
        <p:txBody>
          <a:bodyPr wrap="square">
            <a:spAutoFit/>
          </a:bodyPr>
          <a:lstStyle/>
          <a:p>
            <a:pPr>
              <a:spcAft>
                <a:spcPts val="990"/>
              </a:spcAft>
            </a:pPr>
            <a:r>
              <a:rPr sz="2200" b="0" i="0">
                <a:solidFill>
                  <a:srgbClr val="231D15"/>
                </a:solidFill>
                <a:latin typeface="Garamond"/>
              </a:rPr>
              <a:t>•  Scipio pauses forward momentum to redress his heavily disordered infantry.</a:t>
            </a:r>
          </a:p>
          <a:p>
            <a:pPr>
              <a:spcAft>
                <a:spcPts val="990"/>
              </a:spcAft>
            </a:pPr>
            <a:r>
              <a:rPr sz="2200" b="0" i="0">
                <a:solidFill>
                  <a:srgbClr val="231D15"/>
                </a:solidFill>
                <a:latin typeface="Garamond"/>
              </a:rPr>
              <a:t>•  Exhausted hastati are gathered and anchored in the center.</a:t>
            </a:r>
          </a:p>
          <a:p>
            <a:pPr>
              <a:spcAft>
                <a:spcPts val="990"/>
              </a:spcAft>
            </a:pPr>
            <a:r>
              <a:rPr sz="2200" b="0" i="0">
                <a:solidFill>
                  <a:srgbClr val="231D15"/>
                </a:solidFill>
                <a:latin typeface="Garamond"/>
              </a:rPr>
              <a:t>•  Principes and triarii deploy outward to form a wide, single front.</a:t>
            </a:r>
          </a:p>
          <a:p>
            <a:pPr>
              <a:spcAft>
                <a:spcPts val="990"/>
              </a:spcAft>
            </a:pPr>
            <a:r>
              <a:rPr sz="2200" b="0" i="0">
                <a:solidFill>
                  <a:srgbClr val="231D15"/>
                </a:solidFill>
                <a:latin typeface="Garamond"/>
              </a:rPr>
              <a:t>•  Both armies dress their surviving lines for the final, decisive clash.</a:t>
            </a:r>
          </a:p>
        </p:txBody>
      </p:sp>
      <p:sp>
        <p:nvSpPr>
          <p:cNvPr id="5" name="TextBox 4"/>
          <p:cNvSpPr txBox="1"/>
          <p:nvPr/>
        </p:nvSpPr>
        <p:spPr>
          <a:xfrm>
            <a:off x="731520" y="5760720"/>
            <a:ext cx="9326880" cy="731520"/>
          </a:xfrm>
          <a:prstGeom prst="rect">
            <a:avLst/>
          </a:prstGeom>
          <a:noFill/>
        </p:spPr>
        <p:txBody>
          <a:bodyPr wrap="square">
            <a:spAutoFit/>
          </a:bodyPr>
          <a:lstStyle/>
          <a:p>
            <a:pPr>
              <a:spcAft>
                <a:spcPts val="630"/>
              </a:spcAft>
            </a:pPr>
            <a:r>
              <a:rPr sz="1400" b="0" i="1">
                <a:solidFill>
                  <a:srgbClr val="6B5B45"/>
                </a:solidFill>
                <a:latin typeface="Garamond"/>
              </a:rPr>
              <a:t>Visual: Tactical Sequence Diagram (Panel III, right): Redployment schematic showing Scipio extending his line by moving principes and triarii onto the flanks of the hastati.</a:t>
            </a:r>
          </a:p>
        </p:txBody>
      </p:sp>
      <p:sp>
        <p:nvSpPr>
          <p:cNvPr id="6" name="TextBox 5"/>
          <p:cNvSpPr txBox="1"/>
          <p:nvPr/>
        </p:nvSpPr>
        <p:spPr>
          <a:xfrm>
            <a:off x="10332720" y="6172200"/>
            <a:ext cx="1463040" cy="365760"/>
          </a:xfrm>
          <a:prstGeom prst="rect">
            <a:avLst/>
          </a:prstGeom>
          <a:noFill/>
        </p:spPr>
        <p:txBody>
          <a:bodyPr wrap="square">
            <a:spAutoFit/>
          </a:bodyPr>
          <a:lstStyle/>
          <a:p>
            <a:pPr>
              <a:spcAft>
                <a:spcPts val="495"/>
              </a:spcAft>
            </a:pPr>
            <a:r>
              <a:rPr sz="1100" b="0" i="0">
                <a:solidFill>
                  <a:srgbClr val="6B5B45"/>
                </a:solidFill>
                <a:latin typeface="Garamond"/>
              </a:rPr>
              <a:t>III-S03 · 9</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bg>
      <p:bgPr>
        <a:solidFill>
          <a:srgbClr val="F4EBD5"/>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8B1A1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411480"/>
            <a:ext cx="10698480" cy="1005840"/>
          </a:xfrm>
          <a:prstGeom prst="rect">
            <a:avLst/>
          </a:prstGeom>
          <a:noFill/>
        </p:spPr>
        <p:txBody>
          <a:bodyPr wrap="square">
            <a:spAutoFit/>
          </a:bodyPr>
          <a:lstStyle/>
          <a:p>
            <a:pPr>
              <a:spcAft>
                <a:spcPts val="1530"/>
              </a:spcAft>
            </a:pPr>
            <a:r>
              <a:rPr sz="3400" b="1" i="0">
                <a:solidFill>
                  <a:srgbClr val="8B1A1A"/>
                </a:solidFill>
                <a:latin typeface="Garamond"/>
              </a:rPr>
              <a:t>Clash of Veterans: Hannibal's Third Line</a:t>
            </a:r>
          </a:p>
        </p:txBody>
      </p:sp>
      <p:sp>
        <p:nvSpPr>
          <p:cNvPr id="4" name="TextBox 3"/>
          <p:cNvSpPr txBox="1"/>
          <p:nvPr/>
        </p:nvSpPr>
        <p:spPr>
          <a:xfrm>
            <a:off x="731520" y="1600200"/>
            <a:ext cx="10698480" cy="3931920"/>
          </a:xfrm>
          <a:prstGeom prst="rect">
            <a:avLst/>
          </a:prstGeom>
          <a:noFill/>
        </p:spPr>
        <p:txBody>
          <a:bodyPr wrap="square">
            <a:spAutoFit/>
          </a:bodyPr>
          <a:lstStyle/>
          <a:p>
            <a:pPr>
              <a:spcAft>
                <a:spcPts val="990"/>
              </a:spcAft>
            </a:pPr>
            <a:r>
              <a:rPr sz="2200" b="0" i="0">
                <a:solidFill>
                  <a:srgbClr val="231D15"/>
                </a:solidFill>
                <a:latin typeface="Garamond"/>
              </a:rPr>
              <a:t>•  Hannibal's 12,000 Italian veterans engage Scipio's redeployed legionary front.</a:t>
            </a:r>
          </a:p>
          <a:p>
            <a:pPr>
              <a:spcAft>
                <a:spcPts val="990"/>
              </a:spcAft>
            </a:pPr>
            <a:r>
              <a:rPr sz="2200" b="0" i="0">
                <a:solidFill>
                  <a:srgbClr val="231D15"/>
                </a:solidFill>
                <a:latin typeface="Garamond"/>
              </a:rPr>
              <a:t>•  Polybius 15.13–14 (Grade A): the most evenly matched fighting of the war.</a:t>
            </a:r>
          </a:p>
          <a:p>
            <a:pPr>
              <a:spcAft>
                <a:spcPts val="990"/>
              </a:spcAft>
            </a:pPr>
            <a:r>
              <a:rPr sz="2200" b="0" i="0">
                <a:solidFill>
                  <a:srgbClr val="231D15"/>
                </a:solidFill>
                <a:latin typeface="Garamond"/>
              </a:rPr>
              <a:t>•  Veterans of Cannae, Trebia, and Spain locked in grinding, unyielding slaughter.</a:t>
            </a:r>
          </a:p>
          <a:p>
            <a:pPr>
              <a:spcAft>
                <a:spcPts val="990"/>
              </a:spcAft>
            </a:pPr>
            <a:r>
              <a:rPr sz="2200" b="0" i="0">
                <a:solidFill>
                  <a:srgbClr val="231D15"/>
                </a:solidFill>
                <a:latin typeface="Garamond"/>
              </a:rPr>
              <a:t>•  Neither line yields ground despite massive attrition across an hour.</a:t>
            </a:r>
          </a:p>
        </p:txBody>
      </p:sp>
      <p:sp>
        <p:nvSpPr>
          <p:cNvPr id="5" name="TextBox 4"/>
          <p:cNvSpPr txBox="1"/>
          <p:nvPr/>
        </p:nvSpPr>
        <p:spPr>
          <a:xfrm>
            <a:off x="731520" y="5760720"/>
            <a:ext cx="9326880" cy="731520"/>
          </a:xfrm>
          <a:prstGeom prst="rect">
            <a:avLst/>
          </a:prstGeom>
          <a:noFill/>
        </p:spPr>
        <p:txBody>
          <a:bodyPr wrap="square">
            <a:spAutoFit/>
          </a:bodyPr>
          <a:lstStyle/>
          <a:p>
            <a:pPr>
              <a:spcAft>
                <a:spcPts val="630"/>
              </a:spcAft>
            </a:pPr>
            <a:r>
              <a:rPr sz="1400" b="0" i="1">
                <a:solidFill>
                  <a:srgbClr val="6B5B45"/>
                </a:solidFill>
                <a:latin typeface="Garamond"/>
              </a:rPr>
              <a:t>Visual: Tactical Sequence Diagram (Panel IV, top): Dense infantry lines locked in head-to-head combat with heavy attrition hatching across the mutual front.</a:t>
            </a:r>
          </a:p>
        </p:txBody>
      </p:sp>
      <p:sp>
        <p:nvSpPr>
          <p:cNvPr id="6" name="TextBox 5"/>
          <p:cNvSpPr txBox="1"/>
          <p:nvPr/>
        </p:nvSpPr>
        <p:spPr>
          <a:xfrm>
            <a:off x="10332720" y="6172200"/>
            <a:ext cx="1463040" cy="365760"/>
          </a:xfrm>
          <a:prstGeom prst="rect">
            <a:avLst/>
          </a:prstGeom>
          <a:noFill/>
        </p:spPr>
        <p:txBody>
          <a:bodyPr wrap="square">
            <a:spAutoFit/>
          </a:bodyPr>
          <a:lstStyle/>
          <a:p>
            <a:pPr>
              <a:spcAft>
                <a:spcPts val="495"/>
              </a:spcAft>
            </a:pPr>
            <a:r>
              <a:rPr sz="1100" b="0" i="0">
                <a:solidFill>
                  <a:srgbClr val="6B5B45"/>
                </a:solidFill>
                <a:latin typeface="Garamond"/>
              </a:rPr>
              <a:t>III-S03 · 10</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bg>
      <p:bgPr>
        <a:solidFill>
          <a:srgbClr val="F4EBD5"/>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8B1A1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411480"/>
            <a:ext cx="10698480" cy="1005840"/>
          </a:xfrm>
          <a:prstGeom prst="rect">
            <a:avLst/>
          </a:prstGeom>
          <a:noFill/>
        </p:spPr>
        <p:txBody>
          <a:bodyPr wrap="square">
            <a:spAutoFit/>
          </a:bodyPr>
          <a:lstStyle/>
          <a:p>
            <a:pPr>
              <a:spcAft>
                <a:spcPts val="1530"/>
              </a:spcAft>
            </a:pPr>
            <a:r>
              <a:rPr sz="3400" b="1" i="0">
                <a:solidFill>
                  <a:srgbClr val="8B1A1A"/>
                </a:solidFill>
                <a:latin typeface="Garamond"/>
              </a:rPr>
              <a:t>The Hammer Falls: Cavalry Return and Encirclement</a:t>
            </a:r>
          </a:p>
        </p:txBody>
      </p:sp>
      <p:sp>
        <p:nvSpPr>
          <p:cNvPr id="4" name="TextBox 3"/>
          <p:cNvSpPr txBox="1"/>
          <p:nvPr/>
        </p:nvSpPr>
        <p:spPr>
          <a:xfrm>
            <a:off x="731520" y="1600200"/>
            <a:ext cx="10698480" cy="3931920"/>
          </a:xfrm>
          <a:prstGeom prst="rect">
            <a:avLst/>
          </a:prstGeom>
          <a:noFill/>
        </p:spPr>
        <p:txBody>
          <a:bodyPr wrap="square">
            <a:spAutoFit/>
          </a:bodyPr>
          <a:lstStyle/>
          <a:p>
            <a:pPr>
              <a:spcAft>
                <a:spcPts val="990"/>
              </a:spcAft>
            </a:pPr>
            <a:r>
              <a:rPr sz="2200" b="0" i="0">
                <a:solidFill>
                  <a:srgbClr val="231D15"/>
                </a:solidFill>
                <a:latin typeface="Garamond"/>
              </a:rPr>
              <a:t>•  Masinissa and Laelius return simultaneously to strike the Carthaginian rear.</a:t>
            </a:r>
          </a:p>
          <a:p>
            <a:pPr>
              <a:spcAft>
                <a:spcPts val="990"/>
              </a:spcAft>
            </a:pPr>
            <a:r>
              <a:rPr sz="2200" b="0" i="0">
                <a:solidFill>
                  <a:srgbClr val="231D15"/>
                </a:solidFill>
                <a:latin typeface="Garamond"/>
              </a:rPr>
              <a:t>•  Hannibal's veterans are surrounded; the line is crushed from behind.</a:t>
            </a:r>
          </a:p>
          <a:p>
            <a:pPr>
              <a:spcAft>
                <a:spcPts val="990"/>
              </a:spcAft>
            </a:pPr>
            <a:r>
              <a:rPr sz="2200" b="0" i="0">
                <a:solidFill>
                  <a:srgbClr val="231D15"/>
                </a:solidFill>
                <a:latin typeface="Garamond"/>
              </a:rPr>
              <a:t>•  Carthaginian losses: approximately 20,000 dead, 20,000 captured (tradition's arithmetic).</a:t>
            </a:r>
          </a:p>
          <a:p>
            <a:pPr>
              <a:spcAft>
                <a:spcPts val="990"/>
              </a:spcAft>
            </a:pPr>
            <a:r>
              <a:rPr sz="2200" b="0" i="0">
                <a:solidFill>
                  <a:srgbClr val="231D15"/>
                </a:solidFill>
                <a:latin typeface="Garamond"/>
              </a:rPr>
              <a:t>•  Hannibal breaks out with small escort to Hadrumetum and Carthage.</a:t>
            </a:r>
          </a:p>
        </p:txBody>
      </p:sp>
      <p:sp>
        <p:nvSpPr>
          <p:cNvPr id="5" name="TextBox 4"/>
          <p:cNvSpPr txBox="1"/>
          <p:nvPr/>
        </p:nvSpPr>
        <p:spPr>
          <a:xfrm>
            <a:off x="731520" y="5760720"/>
            <a:ext cx="9326880" cy="731520"/>
          </a:xfrm>
          <a:prstGeom prst="rect">
            <a:avLst/>
          </a:prstGeom>
          <a:noFill/>
        </p:spPr>
        <p:txBody>
          <a:bodyPr wrap="square">
            <a:spAutoFit/>
          </a:bodyPr>
          <a:lstStyle/>
          <a:p>
            <a:pPr>
              <a:spcAft>
                <a:spcPts val="630"/>
              </a:spcAft>
            </a:pPr>
            <a:r>
              <a:rPr sz="1400" b="0" i="1">
                <a:solidFill>
                  <a:srgbClr val="6B5B45"/>
                </a:solidFill>
                <a:latin typeface="Garamond"/>
              </a:rPr>
              <a:t>Visual: Image Plate: Roman and Numidian cavalry crashing into the rear of Hannibal's veteran square in the low, dusty afternoon light of Africa.</a:t>
            </a:r>
          </a:p>
        </p:txBody>
      </p:sp>
      <p:sp>
        <p:nvSpPr>
          <p:cNvPr id="6" name="TextBox 5"/>
          <p:cNvSpPr txBox="1"/>
          <p:nvPr/>
        </p:nvSpPr>
        <p:spPr>
          <a:xfrm>
            <a:off x="10332720" y="6172200"/>
            <a:ext cx="1463040" cy="365760"/>
          </a:xfrm>
          <a:prstGeom prst="rect">
            <a:avLst/>
          </a:prstGeom>
          <a:noFill/>
        </p:spPr>
        <p:txBody>
          <a:bodyPr wrap="square">
            <a:spAutoFit/>
          </a:bodyPr>
          <a:lstStyle/>
          <a:p>
            <a:pPr>
              <a:spcAft>
                <a:spcPts val="495"/>
              </a:spcAft>
            </a:pPr>
            <a:r>
              <a:rPr sz="1100" b="0" i="0">
                <a:solidFill>
                  <a:srgbClr val="6B5B45"/>
                </a:solidFill>
                <a:latin typeface="Garamond"/>
              </a:rPr>
              <a:t>III-S03 · 11</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bg>
      <p:bgPr>
        <a:solidFill>
          <a:srgbClr val="F4EBD5"/>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8B1A1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411480"/>
            <a:ext cx="10698480" cy="1005840"/>
          </a:xfrm>
          <a:prstGeom prst="rect">
            <a:avLst/>
          </a:prstGeom>
          <a:noFill/>
        </p:spPr>
        <p:txBody>
          <a:bodyPr wrap="square">
            <a:spAutoFit/>
          </a:bodyPr>
          <a:lstStyle/>
          <a:p>
            <a:pPr>
              <a:spcAft>
                <a:spcPts val="1530"/>
              </a:spcAft>
            </a:pPr>
            <a:r>
              <a:rPr sz="3400" b="1" i="0">
                <a:solidFill>
                  <a:srgbClr val="8B1A1A"/>
                </a:solidFill>
                <a:latin typeface="Garamond"/>
              </a:rPr>
              <a:t>Strategy Continued: The Settlement of 201 BC</a:t>
            </a:r>
          </a:p>
        </p:txBody>
      </p:sp>
      <p:sp>
        <p:nvSpPr>
          <p:cNvPr id="4" name="TextBox 3"/>
          <p:cNvSpPr txBox="1"/>
          <p:nvPr/>
        </p:nvSpPr>
        <p:spPr>
          <a:xfrm>
            <a:off x="731520" y="1600200"/>
            <a:ext cx="10698480" cy="3931920"/>
          </a:xfrm>
          <a:prstGeom prst="rect">
            <a:avLst/>
          </a:prstGeom>
          <a:noFill/>
        </p:spPr>
        <p:txBody>
          <a:bodyPr wrap="square">
            <a:spAutoFit/>
          </a:bodyPr>
          <a:lstStyle/>
          <a:p>
            <a:pPr>
              <a:spcAft>
                <a:spcPts val="990"/>
              </a:spcAft>
            </a:pPr>
            <a:r>
              <a:rPr sz="2200" b="0" i="0">
                <a:solidFill>
                  <a:srgbClr val="231D15"/>
                </a:solidFill>
                <a:latin typeface="Garamond"/>
              </a:rPr>
              <a:t>•  Fleet reduced to ten triremes; surplus burned before Carthage.</a:t>
            </a:r>
          </a:p>
          <a:p>
            <a:pPr>
              <a:spcAft>
                <a:spcPts val="990"/>
              </a:spcAft>
            </a:pPr>
            <a:r>
              <a:rPr sz="2200" b="0" i="0">
                <a:solidFill>
                  <a:srgbClr val="231D15"/>
                </a:solidFill>
                <a:latin typeface="Garamond"/>
              </a:rPr>
              <a:t>•  10,000 talents indemnity paid over fifty years binds Carthage financially.</a:t>
            </a:r>
          </a:p>
          <a:p>
            <a:pPr>
              <a:spcAft>
                <a:spcPts val="990"/>
              </a:spcAft>
            </a:pPr>
            <a:r>
              <a:rPr sz="2200" b="0" i="0">
                <a:solidFill>
                  <a:srgbClr val="231D15"/>
                </a:solidFill>
                <a:latin typeface="Garamond"/>
              </a:rPr>
              <a:t>•  Foreign policy subjugated: no war permitted without Roman authorization.</a:t>
            </a:r>
          </a:p>
          <a:p>
            <a:pPr>
              <a:spcAft>
                <a:spcPts val="990"/>
              </a:spcAft>
            </a:pPr>
            <a:r>
              <a:rPr sz="2200" b="0" i="0">
                <a:solidFill>
                  <a:srgbClr val="231D15"/>
                </a:solidFill>
                <a:latin typeface="Garamond"/>
              </a:rPr>
              <a:t>•  Masinissa's expanded Numidia serves as an permanent, armed border constraint.</a:t>
            </a:r>
          </a:p>
        </p:txBody>
      </p:sp>
      <p:sp>
        <p:nvSpPr>
          <p:cNvPr id="5" name="TextBox 4"/>
          <p:cNvSpPr txBox="1"/>
          <p:nvPr/>
        </p:nvSpPr>
        <p:spPr>
          <a:xfrm>
            <a:off x="731520" y="5760720"/>
            <a:ext cx="9326880" cy="731520"/>
          </a:xfrm>
          <a:prstGeom prst="rect">
            <a:avLst/>
          </a:prstGeom>
          <a:noFill/>
        </p:spPr>
        <p:txBody>
          <a:bodyPr wrap="square">
            <a:spAutoFit/>
          </a:bodyPr>
          <a:lstStyle/>
          <a:p>
            <a:pPr>
              <a:spcAft>
                <a:spcPts val="630"/>
              </a:spcAft>
            </a:pPr>
            <a:r>
              <a:rPr sz="1400" b="0" i="1">
                <a:solidFill>
                  <a:srgbClr val="6B5B45"/>
                </a:solidFill>
                <a:latin typeface="Garamond"/>
              </a:rPr>
              <a:t>Visual: Strategic Configuration Diagram: 'PAX AFRICANA · 201' displaying the Carthaginian constraint circle, burned fleet glyph, indemnity chain, and Numidian overlapping border.</a:t>
            </a:r>
          </a:p>
        </p:txBody>
      </p:sp>
      <p:sp>
        <p:nvSpPr>
          <p:cNvPr id="6" name="TextBox 5"/>
          <p:cNvSpPr txBox="1"/>
          <p:nvPr/>
        </p:nvSpPr>
        <p:spPr>
          <a:xfrm>
            <a:off x="10332720" y="6172200"/>
            <a:ext cx="1463040" cy="365760"/>
          </a:xfrm>
          <a:prstGeom prst="rect">
            <a:avLst/>
          </a:prstGeom>
          <a:noFill/>
        </p:spPr>
        <p:txBody>
          <a:bodyPr wrap="square">
            <a:spAutoFit/>
          </a:bodyPr>
          <a:lstStyle/>
          <a:p>
            <a:pPr>
              <a:spcAft>
                <a:spcPts val="495"/>
              </a:spcAft>
            </a:pPr>
            <a:r>
              <a:rPr sz="1100" b="0" i="0">
                <a:solidFill>
                  <a:srgbClr val="6B5B45"/>
                </a:solidFill>
                <a:latin typeface="Garamond"/>
              </a:rPr>
              <a:t>III-S03 · 12</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