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essential dynamic of the post-Cannae war was neither single-battle brilliance nor sudden operational collapse, but the structural clash between two distinct mobilization models. Rome drew upon a federated citizen-soldier demographic base of approximately 770,000 adult males, according to the tradition's arithmetic. Carthage, relying on mercenary recruitment bounded by tax receipts and silver reserves, fielded barely a third of that force across the entire Mediterranean basin. Hannibal’s operational genius was undeniable, yet it remained hostage to this fundamental material disparity. Over fourteen campaigning seasons, the resource-richer belligerent simply applied demographic attrition until the resource-poorer state collapsed under the weight of sustained multi-front warfare.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Rome’s institutional miracle was maintaining twenty-two to twenty-five legions simultaneously under arms across a full decade without suffering state collapse or military mutiny. This peak deployment absorbed approximately 230,000 Roman citizens and Italian socii, distributed across Italy, Sicily, Sardinia, Spain, and the Adriatic picket against Philip V. Hellenistic monarchies regularized armies of perhaps forty thousand men and frequently fractured under fiscal strain; the Roman Republic maintained six times that number over an uninterrupted decade of continuous operations. This staggering mobilization rate, consuming nearly thirty percent of all mobilizable citizen manpower at any given moment, represents an administrative feat without counterpart in the pre-industrial Mediterranean world.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Following the loss of fifty thousand men at Cannae, the Roman state survived by radically expanding the acceptable boundaries of its military recruitment. The emergency dictatorship of Marcus Junius Pera authorized the purchase of eight thousand slaves from public funds, immediately emancipated upon enlistment as the volones. The Senate subsequently inducted youth down to seventeen years of age, alongside convicted criminals and debtors whose liabilities were cleared in exchange for legionary oath. By refusing to accept standard civic exclusions during a strategic crisis, Rome assembled four field legions for Marcellus and two urban legions for Rome's defense within months of the worst military disaster in its history.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Hannibal anticipated that offering mild ransom terms through his envoy Carthalo would initiate peace discussions and exploit Roman elite grief. Instead, the senatorial conservatives, led by Titus Manlius Torquatus, refused Carthalo entry and completely rejected the ransoming of eight to ten thousand Roman prisoners. This decision was brutal in human terms—Hannibal promptly sold the captive soldiers into overseas slavery to defray campaign costs—but it was foundational to Roman strategic doctrine. By establishing that the state would not buy back defeat, Rome signaled to its own citizens, its allies, and its adversary that the war would conclude solely by total victory or utter annihilation.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mobilization of twenty-five legions required immense capital liquidity at the exact moment when Italian tax collections were severely disrupted by Hannibal's ravaging. Rome responded not with hyper-inflationary debasement, but through institutional and voluntary fiscal mobilization. Senators ostentatiously deposited their personal gold and uncoined silver into the public aerarium, setting an elite civic standard that prevented public panic. Furthermore, emergency senatorial and religious decrees opened sacred temple treasuries for military expenditure, and pay for soldiers and contractors was repeatedly deferred upon promissory credit. This internal social cohesion allowed the Roman state to finance multi-front campaigns while Carthaginian armies remained perpetually hostage to available coin.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Hannibal’s grand strategy relied entirely on fracturing the Roman Italian confederation. Following Cannae, he achieved a major breakthrough when Capua, Italy's second city, defected alongside several Campanian towns, the Hirpini Samnites, Bruttium, and later Tarentum. Yet approximately eighty percent of the confederation's manpower remained anchored to Rome. Crucially, the Latin fortress colonies—such as Venusia, Cales, and Casinum—held their fortified positions, surrounding defectors with loyal garrisons. The Pentri Samnites refused to join the Hirpini, and central Etruria and Umbria held firm. Hannibal detached roughly a fifth of the alliance's manpower, which was insufficient to dismantle the central Italian confederacy or overturn Rome's demographic superiority.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Spanish theater was the financial engine of the Barcid enterprise. The rich silver mines of the Iberian interior financed Hannibal’s army, and Iberian warriors filled his ranks. By maintaining Gnaeus and Publius Scipio in Spain from 218 until their deaths in 211 BC, the Senate tied down three to four Carthaginian armies that could otherwise have reinforced Hannibal. The victory at Dertosa in 215 BC definitively blocked Hasdrubal Barca's early march to Italy. When the young Scipio seized Carthago Nova in 209 BC, he captured 600 talents of silver, major arsenals, and the hostage network controlling the tribes, breaking the economic spine of Punic Spain.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Fifth and Sixth Legions, composed of the disgraced survivors of Cannae, were banished to Sicily in 215 BC to serve under quasi-punitive terms until the war's conclusion. Rather than wasting this manpower, the Republic converted shame into military efficiency. Marcellus honed these men through the brutal, four-year reduction of Syracuse, creating hardened veteran formations. When Scipio prepared his African expedition in 205 BC, the conservative Senate refused him fresh consular armies. Scipio bypassed senatorial reluctance by taking these two experienced Sicilian legions and augmenting them with seven thousand enthusiastic volunteers, transforming an exiled penal force into the operational core that would break Hannibal at Zama.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demographic price Rome paid for Mediterranean hegemony was catastrophic. According to the tradition's arithmetic, approximately 300,000 Roman and allied soldiers perished between 218 and 202 BC out of a pre-war mobilizable pool of 770,000 adult males. This forty percent mortality rate gutted an entire generation of agrarian labor and dismantled aristocratic lineages within the senatorial and equestrian orders. Southern Italy and central agricultural cantons suffered severe depopulation from seventeen years of march, siege, and forage. True demographic and social equilibrium would not return until the mid-second century BC, leaving a countryside increasingly restructured around slave-run latifundia and transformed civic relations.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Hannibalic War was resolved not by tactical parity, but by the relentless mathematics of institutional survival. Hannibal Barca was arguably the greatest battlefield commander of antiquity, undefeated in every major set-piece engagement he directed in Italy. Yet his tactical genius was imprisoned within the finite resources of an oligarchic commercial city that could neither match Roman demographic replenishment nor adequately supply multiple distant fronts. Rome's victory was forged by institutional resilience: the capacity to replace twenty legions, absorb forty percent military mortality, finance continuous operations, and strike back simultaneously in Spain, Sicily, and Africa. In the end, arithmetic defeated genius.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The Mathematics of Survival</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Manpower, Money, and the Attrition of Genius in the Long War (216–202 BC)</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III-S02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Structural Asymmetry</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War contested between demographic depth and fiscal-mercenary capacity.</a:t>
            </a:r>
          </a:p>
          <a:p>
            <a:pPr>
              <a:spcAft>
                <a:spcPts val="990"/>
              </a:spcAft>
            </a:pPr>
            <a:r>
              <a:rPr sz="2200" b="0" i="0">
                <a:solidFill>
                  <a:srgbClr val="231D15"/>
                </a:solidFill>
                <a:latin typeface="Garamond"/>
              </a:rPr>
              <a:t>•  Mobilizable base: the tradition's arithmetic estimates 770,000 adult male citizens and allies (Grade B).</a:t>
            </a:r>
          </a:p>
          <a:p>
            <a:pPr>
              <a:spcAft>
                <a:spcPts val="990"/>
              </a:spcAft>
            </a:pPr>
            <a:r>
              <a:rPr sz="2200" b="0" i="0">
                <a:solidFill>
                  <a:srgbClr val="231D15"/>
                </a:solidFill>
                <a:latin typeface="Garamond"/>
              </a:rPr>
              <a:t>•  Carthage fielded at most one-third of Rome's mobilized manpower.</a:t>
            </a:r>
          </a:p>
          <a:p>
            <a:pPr>
              <a:spcAft>
                <a:spcPts val="990"/>
              </a:spcAft>
            </a:pPr>
            <a:r>
              <a:rPr sz="2200" b="0" i="0">
                <a:solidFill>
                  <a:srgbClr val="231D15"/>
                </a:solidFill>
                <a:latin typeface="Garamond"/>
              </a:rPr>
              <a:t>•  Hannibal's operational genius operated within fixed Carthaginian resource constraints.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WAR AFTER CANNAE, 215–205 BC' showing the central Mediterranean theater layout and the formal manpower plate: XX–XXV LEGIONES IN ARMIS.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III-S02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Legion-Count Curve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Rome mobilized twenty-two to twenty-five legions simultaneously across multiple theaters (Grade B).</a:t>
            </a:r>
          </a:p>
          <a:p>
            <a:pPr>
              <a:spcAft>
                <a:spcPts val="990"/>
              </a:spcAft>
            </a:pPr>
            <a:r>
              <a:rPr sz="2200" b="0" i="0">
                <a:solidFill>
                  <a:srgbClr val="231D15"/>
                </a:solidFill>
                <a:latin typeface="Garamond"/>
              </a:rPr>
              <a:t>•  Approximately 230,000 Romans and Italian allies served under arms at peak.</a:t>
            </a:r>
          </a:p>
          <a:p>
            <a:pPr>
              <a:spcAft>
                <a:spcPts val="990"/>
              </a:spcAft>
            </a:pPr>
            <a:r>
              <a:rPr sz="2200" b="0" i="0">
                <a:solidFill>
                  <a:srgbClr val="231D15"/>
                </a:solidFill>
                <a:latin typeface="Garamond"/>
              </a:rPr>
              <a:t>•  Mobilization sustained across a decade without fiscal or political collapse.</a:t>
            </a:r>
          </a:p>
          <a:p>
            <a:pPr>
              <a:spcAft>
                <a:spcPts val="990"/>
              </a:spcAft>
            </a:pPr>
            <a:r>
              <a:rPr sz="2200" b="0" i="0">
                <a:solidFill>
                  <a:srgbClr val="231D15"/>
                </a:solidFill>
                <a:latin typeface="Garamond"/>
              </a:rPr>
              <a:t>•  Continuous service deployed in Spain, Sicily, Sardinia, Greece, and Italy.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Line graph in the historical-atlas register on cream ground (#F4EBD5): Roman legions in active service (peaking at XXV legions, c. 230,000 men) plotted against estimated Carthaginian field strengths across 216–202 BC.</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III-S02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Scraping the Demographic Barrel</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Dictatorship of Marcus Junius Pera centralized emergency recruitment in autumn 216 BC.</a:t>
            </a:r>
          </a:p>
          <a:p>
            <a:pPr>
              <a:spcAft>
                <a:spcPts val="990"/>
              </a:spcAft>
            </a:pPr>
            <a:r>
              <a:rPr sz="2200" b="0" i="0">
                <a:solidFill>
                  <a:srgbClr val="231D15"/>
                </a:solidFill>
                <a:latin typeface="Garamond"/>
              </a:rPr>
              <a:t>•  Purchase and manumission of eight thousand slave volones for legionary service (Grade B).</a:t>
            </a:r>
          </a:p>
          <a:p>
            <a:pPr>
              <a:spcAft>
                <a:spcPts val="990"/>
              </a:spcAft>
            </a:pPr>
            <a:r>
              <a:rPr sz="2200" b="0" i="0">
                <a:solidFill>
                  <a:srgbClr val="231D15"/>
                </a:solidFill>
                <a:latin typeface="Garamond"/>
              </a:rPr>
              <a:t>•  Enlistment lowered to seventeen years alongside debtors and criminals.</a:t>
            </a:r>
          </a:p>
          <a:p>
            <a:pPr>
              <a:spcAft>
                <a:spcPts val="990"/>
              </a:spcAft>
            </a:pPr>
            <a:r>
              <a:rPr sz="2200" b="0" i="0">
                <a:solidFill>
                  <a:srgbClr val="231D15"/>
                </a:solidFill>
                <a:latin typeface="Garamond"/>
              </a:rPr>
              <a:t>•  Four legions raised for Marcellus; two urban legions for Rome's immediate defense.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Stylized administrative document plate in staff-history register: census classifications and emergency recruitment tallies detailing the 8,000 volones and convict enlistments on cream ground with terracotta borders.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III-S02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Refusal of Ransom</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Carthaginian envoy Carthalo turned back without senatorial audience after Cannae (Grade B).</a:t>
            </a:r>
          </a:p>
          <a:p>
            <a:pPr>
              <a:spcAft>
                <a:spcPts val="990"/>
              </a:spcAft>
            </a:pPr>
            <a:r>
              <a:rPr sz="2200" b="0" i="0">
                <a:solidFill>
                  <a:srgbClr val="231D15"/>
                </a:solidFill>
                <a:latin typeface="Garamond"/>
              </a:rPr>
              <a:t>•  Senate refused to ransom eight to ten thousand Roman prisoners (Grade B).</a:t>
            </a:r>
          </a:p>
          <a:p>
            <a:pPr>
              <a:spcAft>
                <a:spcPts val="990"/>
              </a:spcAft>
            </a:pPr>
            <a:r>
              <a:rPr sz="2200" b="0" i="0">
                <a:solidFill>
                  <a:srgbClr val="231D15"/>
                </a:solidFill>
                <a:latin typeface="Garamond"/>
              </a:rPr>
              <a:t>•  Torquatus established doctrine: no negotiations with armed invaders on Italian soil.</a:t>
            </a:r>
          </a:p>
          <a:p>
            <a:pPr>
              <a:spcAft>
                <a:spcPts val="990"/>
              </a:spcAft>
            </a:pPr>
            <a:r>
              <a:rPr sz="2200" b="0" i="0">
                <a:solidFill>
                  <a:srgbClr val="231D15"/>
                </a:solidFill>
                <a:latin typeface="Garamond"/>
              </a:rPr>
              <a:t>•  Manpower sacrificed to preserve institutional resolve; prisoners sold into Punic slavery.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Senatorial debate diagram: Torquatus's hard-line decree icon displayed against crossed-out coin-sack glyphs and chained captive symbols, bordered in dark crimson (#8B1A1A).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III-S02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Emergency Fiscal Expedients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Senators voluntarily contributed private gold and silver to sustain public war-chests (Grade B).</a:t>
            </a:r>
          </a:p>
          <a:p>
            <a:pPr>
              <a:spcAft>
                <a:spcPts val="990"/>
              </a:spcAft>
            </a:pPr>
            <a:r>
              <a:rPr sz="2200" b="0" i="0">
                <a:solidFill>
                  <a:srgbClr val="231D15"/>
                </a:solidFill>
                <a:latin typeface="Garamond"/>
              </a:rPr>
              <a:t>•  Sacred temple treasuries opened under expedited religious and legal decrees.</a:t>
            </a:r>
          </a:p>
          <a:p>
            <a:pPr>
              <a:spcAft>
                <a:spcPts val="990"/>
              </a:spcAft>
            </a:pPr>
            <a:r>
              <a:rPr sz="2200" b="0" i="0">
                <a:solidFill>
                  <a:srgbClr val="231D15"/>
                </a:solidFill>
                <a:latin typeface="Garamond"/>
              </a:rPr>
              <a:t>•  Mobilization sustained without the catastrophic financial collapse seen in Hellenistic states.</a:t>
            </a:r>
          </a:p>
          <a:p>
            <a:pPr>
              <a:spcAft>
                <a:spcPts val="990"/>
              </a:spcAft>
            </a:pPr>
            <a:r>
              <a:rPr sz="2200" b="0" i="0">
                <a:solidFill>
                  <a:srgbClr val="231D15"/>
                </a:solidFill>
                <a:latin typeface="Garamond"/>
              </a:rPr>
              <a:t>•  Contrast with Carthage, where mercenary deployment was constrained by treasury reserves.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Flow diagram on cream ground (#F4EBD5): internal Roman liquidity mechanisms showing senatorial bullion deposits, sacred temple gold releases, and credit-deferred legionary contracts versus Carthaginian fiscal bottlenecks.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III-S02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Alliance Geometry: The Eighty Percent That Held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Capua defected with 150,000 citizens, taking Atella, Calatia, and southern Greeks (Grade B).</a:t>
            </a:r>
          </a:p>
          <a:p>
            <a:pPr>
              <a:spcAft>
                <a:spcPts val="990"/>
              </a:spcAft>
            </a:pPr>
            <a:r>
              <a:rPr sz="2200" b="0" i="0">
                <a:solidFill>
                  <a:srgbClr val="231D15"/>
                </a:solidFill>
                <a:latin typeface="Garamond"/>
              </a:rPr>
              <a:t>•  Core Latin fortress colonies stood firm: Venusia, Cales, Casinum, Suessa Aurunca.</a:t>
            </a:r>
          </a:p>
          <a:p>
            <a:pPr>
              <a:spcAft>
                <a:spcPts val="990"/>
              </a:spcAft>
            </a:pPr>
            <a:r>
              <a:rPr sz="2200" b="0" i="0">
                <a:solidFill>
                  <a:srgbClr val="231D15"/>
                </a:solidFill>
                <a:latin typeface="Garamond"/>
              </a:rPr>
              <a:t>•  Samnite Pentri remained loyal while the Hirpini canton defected to Hannibal.</a:t>
            </a:r>
          </a:p>
          <a:p>
            <a:pPr>
              <a:spcAft>
                <a:spcPts val="990"/>
              </a:spcAft>
            </a:pPr>
            <a:r>
              <a:rPr sz="2200" b="0" i="0">
                <a:solidFill>
                  <a:srgbClr val="231D15"/>
                </a:solidFill>
                <a:latin typeface="Garamond"/>
              </a:rPr>
              <a:t>•  The confederation lost approximately one-fourth of territory and one-fifth of manpower.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Regional theater map of Central and Southern Italy excerpted from STRATEGIC CONFIGURATION DIAGRAM: THE WAR AFTER CANNAE, showing ochre defection discs encircled by crimson Latin colony rings.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III-S02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Cutting the Barcid Ledger in Spain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Iberian silver mines provided the essential fiscal foundation for Carthaginian armies.</a:t>
            </a:r>
          </a:p>
          <a:p>
            <a:pPr>
              <a:spcAft>
                <a:spcPts val="990"/>
              </a:spcAft>
            </a:pPr>
            <a:r>
              <a:rPr sz="2200" b="0" i="0">
                <a:solidFill>
                  <a:srgbClr val="231D15"/>
                </a:solidFill>
                <a:latin typeface="Garamond"/>
              </a:rPr>
              <a:t>•  Elder Scipios tied down three to four Carthaginian armies from 218 to 211 BC (Grade B).</a:t>
            </a:r>
          </a:p>
          <a:p>
            <a:pPr>
              <a:spcAft>
                <a:spcPts val="990"/>
              </a:spcAft>
            </a:pPr>
            <a:r>
              <a:rPr sz="2200" b="0" i="0">
                <a:solidFill>
                  <a:srgbClr val="231D15"/>
                </a:solidFill>
                <a:latin typeface="Garamond"/>
              </a:rPr>
              <a:t>•  Dertosa (215 BC) prevented vital Iberian reinforcements from reaching Hannibal in Italy.</a:t>
            </a:r>
          </a:p>
          <a:p>
            <a:pPr>
              <a:spcAft>
                <a:spcPts val="990"/>
              </a:spcAft>
            </a:pPr>
            <a:r>
              <a:rPr sz="2200" b="0" i="0">
                <a:solidFill>
                  <a:srgbClr val="231D15"/>
                </a:solidFill>
                <a:latin typeface="Garamond"/>
              </a:rPr>
              <a:t>•  Carthago Nova yielded 600 silver talents and Carthaginian arsenals to Scipio (Grade 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Topographic map of the Iberian peninsula highlighting the Baetis mining valleys, the Ebro frontier, and the strategic capture of Carthago Nova's lagoon and naval arsenal in 209 BC.</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III-S02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Penal Economy: The Cannae Legions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Fifth and Sixth Legions exiled to Sicily under quasi-punitive service from 215 BC.</a:t>
            </a:r>
          </a:p>
          <a:p>
            <a:pPr>
              <a:spcAft>
                <a:spcPts val="990"/>
              </a:spcAft>
            </a:pPr>
            <a:r>
              <a:rPr sz="2200" b="0" i="0">
                <a:solidFill>
                  <a:srgbClr val="231D15"/>
                </a:solidFill>
                <a:latin typeface="Garamond"/>
              </a:rPr>
              <a:t>•  Veterans barred from Italy until the conclusion of the war (Grade B).</a:t>
            </a:r>
          </a:p>
          <a:p>
            <a:pPr>
              <a:spcAft>
                <a:spcPts val="990"/>
              </a:spcAft>
            </a:pPr>
            <a:r>
              <a:rPr sz="2200" b="0" i="0">
                <a:solidFill>
                  <a:srgbClr val="231D15"/>
                </a:solidFill>
                <a:latin typeface="Garamond"/>
              </a:rPr>
              <a:t>•  Marcellus trained them through Syracuse; Scipio requisitioned them for Africa (205 BC).</a:t>
            </a:r>
          </a:p>
          <a:p>
            <a:pPr>
              <a:spcAft>
                <a:spcPts val="990"/>
              </a:spcAft>
            </a:pPr>
            <a:r>
              <a:rPr sz="2200" b="0" i="0">
                <a:solidFill>
                  <a:srgbClr val="231D15"/>
                </a:solidFill>
                <a:latin typeface="Garamond"/>
              </a:rPr>
              <a:t>•  Augmented by 7,000 volunteers, including defecting communities seeking political rehabilitation.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Operational itinerary chart tracing Legiones V and VI from Cannae across Apulia to Sicily (215–205 BC), Syracuse, Lilybaeum, and their embarkation for the African coast under Scipio.</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III-S02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Mortal Arithmetic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tradition's arithmetic records approximately 300,000 Roman and allied dead (Grade B).</a:t>
            </a:r>
          </a:p>
          <a:p>
            <a:pPr>
              <a:spcAft>
                <a:spcPts val="990"/>
              </a:spcAft>
            </a:pPr>
            <a:r>
              <a:rPr sz="2200" b="0" i="0">
                <a:solidFill>
                  <a:srgbClr val="231D15"/>
                </a:solidFill>
                <a:latin typeface="Garamond"/>
              </a:rPr>
              <a:t>•  Casualty rate reached an unprecedented forty percent of all adult males.</a:t>
            </a:r>
          </a:p>
          <a:p>
            <a:pPr>
              <a:spcAft>
                <a:spcPts val="990"/>
              </a:spcAft>
            </a:pPr>
            <a:r>
              <a:rPr sz="2200" b="0" i="0">
                <a:solidFill>
                  <a:srgbClr val="231D15"/>
                </a:solidFill>
                <a:latin typeface="Garamond"/>
              </a:rPr>
              <a:t>•  Senatorial and equestrian orders suffered catastrophic leadership losses across seventeen years.</a:t>
            </a:r>
          </a:p>
          <a:p>
            <a:pPr>
              <a:spcAft>
                <a:spcPts val="990"/>
              </a:spcAft>
            </a:pPr>
            <a:r>
              <a:rPr sz="2200" b="0" i="0">
                <a:solidFill>
                  <a:srgbClr val="231D15"/>
                </a:solidFill>
                <a:latin typeface="Garamond"/>
              </a:rPr>
              <a:t>•  Demographic recovery across devastated central and southern Italy required two generations.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Demographic loss-pyramid comparing the 770,000 mobilizable citizen-allied pool against the 300,000 cumulative war dead, shaded in mourning-sepia and crimson hatches.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III-S02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Why Arithmetic Beat Genius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Hannibal proved tactically invincible in set-piece battle yet strategically constrained.</a:t>
            </a:r>
          </a:p>
          <a:p>
            <a:pPr>
              <a:spcAft>
                <a:spcPts val="990"/>
              </a:spcAft>
            </a:pPr>
            <a:r>
              <a:rPr sz="2200" b="0" i="0">
                <a:solidFill>
                  <a:srgbClr val="231D15"/>
                </a:solidFill>
                <a:latin typeface="Garamond"/>
              </a:rPr>
              <a:t>•  Roman victory achieved by institutional endurance, multi-theater pressure, and demographic depth.</a:t>
            </a:r>
          </a:p>
          <a:p>
            <a:pPr>
              <a:spcAft>
                <a:spcPts val="990"/>
              </a:spcAft>
            </a:pPr>
            <a:r>
              <a:rPr sz="2200" b="0" i="0">
                <a:solidFill>
                  <a:srgbClr val="231D15"/>
                </a:solidFill>
                <a:latin typeface="Garamond"/>
              </a:rPr>
              <a:t>•  Resource-rich power steadily drained the fiscal-mercenary capacity of the resource-poorer.</a:t>
            </a:r>
          </a:p>
          <a:p>
            <a:pPr>
              <a:spcAft>
                <a:spcPts val="990"/>
              </a:spcAft>
            </a:pPr>
            <a:r>
              <a:rPr sz="2200" b="0" i="0">
                <a:solidFill>
                  <a:srgbClr val="231D15"/>
                </a:solidFill>
                <a:latin typeface="Garamond"/>
              </a:rPr>
              <a:t>•  The greatest tactical commander in Mediterranean antiquity defeated by the superior institution.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'PAX AFRICANA · 201' showing Carthage disarmed (10 ships, X milia talenta indemnity) beside the crimson-washed western Mediterranean empire.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III-S02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