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Cannae stripped the Roman Republic of roughly fifty thousand citizens and shattered its consular armies in an afternoon. Modern leadership doctrines often emphasize rapid tactical recovery, but Rome's response was structural and institutional. Under the dictatorship of Marcus Junius Pera, the state refused conventional recruitment limits, purchasing and freeing eight thousand enslaved volones, enlisting youths of seventeen, and extending credit against senatorial private treasuries. Mobilizing between twenty-two and twenty-five legions simultaneously—nearly a third of the mobilizable adult male demographic—Rome proved that while Hannibal could destroy individual field armies, he could not exhaust the administrative depth of the Republic. The war became an industrial test of attrition.</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When Hannibal dispatched Carthalo to Rome carrying prisoner delegations and moderate ransom terms, Hellenistic precedent dictated that a beaten power should negotiate. The Senate's conservative leadership, championed by Titus Manlius Torquatus, took the opposite course, refusing even to grant the Carthaginian envoy an audience. Leaving eight to ten thousand Roman prisoners to be sold into overseas slavery was brutal institutional arithmetic, but it signaled an irrevocable strategic posture: Rome did not negotiate with armed enemies on Italian soil. By closing the door to political compromise, senatorial leadership removed Hannibal's primary operational objective—compelling a negotiated Roman surrender—and forced him into an open-ended campaign of attrition his resource base could not support.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defection of Capua in late 216 BC was the Hannibalic strategy's nearest approach to operational success. Capua was peninsular Italy's second city, controlling Campania's agricultural wealth and 150,000 citizens. Yet the Capuan treaty, orchestrated by Pacuvius Calavius, highlighted Punic vulnerability: to secure the alliance, Hannibal had to exempt Capua from military drafts and tribute, gaining a liability rather than a deployable host. Furthermore, the Latin colonies encircling Campania—such as Cales and Casinum—refused to break faith. Although Hannibal peeled away roughly twenty percent of allied manpower across the south, the fortified Latin hubs held the road networks, confining Punic forces to regional maneuvers and containing systemic alliance collapse.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While Fabius Maximus provided conservative strategic patience, Marcus Claudius Marcellus established Rome's operational doctrine for active containment. Marcellus recognized that while Hannibal could not be confronted in massive set-piece battles without catastrophic risk, he could be engaged, checked, and bled in subordinate actions. Across three engagements around Nola between 216 and 214 BC, Marcellus fought from fortified gateways, accepting tactical casualties to deny Hannibal the consolidation of northern Campania. This Marcellan doctrine established a dual-track strategy: Fabius denied the decisive battle Hannibal required, while Marcellus applied perpetual friction to his margins, steadily eroding Punic veteran numbers that the Carthaginian Senate was unable or unwilling to replace.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215 BC, Roman naval patrols intercepted Macedonian envoys returning from Hannibal's camp. Polybius preserves the captured treaty text verbatim—a Grade A documentary source—revealing Philip V's commitment to open a second front against Roman Illyria and coordinate against Italy itself. Rome faced a two-front Mediterranean coalition between the western mercantile power and Greece's premier land monarchy. Rather than diverting major legions from Italy, Praetor Valerius Laevinus executed an economy-of-force campaign with minimal naval squadrons, backing Illyrian principalities and subsidizing the Aetolian League to tie Philip down in Greece. The First Macedonian War cost Rome minimal legionary manpower while completely preventing Macedonian soldiers from setting foot in Italy.</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When Hiero II died, Syracuse broke its fifty-year alliance and joined Carthage under Hippocrates and Epicydes. Assigned the Sicilian command, Marcellus brought modern engineering against Archimedes' formidable defenses, enduring two-hundred-kilogram stone throwers and the famous mechanical claws before reducing the city across a two-year siege (213–211 BC). Simultaneously, six legions invested Capua in Italy. Even Hannibal's desperate ride to the Colline Gate of Rome failed to break Roman resolve; the Senate held the Capuan siege lines, ignoring the panic outside the capital's walls. When Capua fell in 211 BC, its leaders were executed and its civic autonomy stripped, demonstrating to every Italian ally that defection brought inevitable, irreversible destruction.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Leadership required recognizing the adversary's true center of gravity. Spain provided the Barcid war effort with the silver mines that funded its mercenaries and the tribal levies that manned its lines. From 218 BC, the elder Scipiones fought a long attrition campaign, winning at Dertosa in 215 BC to halt reinforcements to Hannibal, before being separately surrounded and killed in 211 BC. With Spain seemingly lost, the Roman assembly bypassed traditional cursus honorum constraints to grant proconsular imperium to the twenty-five-year-old Publius Cornelius Scipio. Scipio realized that restoring the slow war of the elder Scipiones was futile; Rome needed a decisive operational strike directly against the Carthaginian strategic hub.</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spring 209 BC, Scipio executed one of antiquity's most audacious surprise attacks. Leaving Silanus to mask his movements, he marched twenty-eight thousand men 425 Roman miles from the Ebro to Carthago Nova in just seven days, arriving before the three dispersed Punic field armies realized he had moved. Exploiting intelligence from local fishermen regarding periodic tidal drops in the northern lagoon, Scipio sent five hundred men wading through shallow water to scale the unguarded northern battlements while frontal assaults occupied the garrison. Capturing the city yielded six hundred talents of silver, eighteen warships, and the hostages of Spain's ruling dynasties. By releasing those hostages without ransom, Scipio dismantled the Carthaginian alliance network across Iberia.</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greatest operational crisis occurred in 207 BC when Hasdrubal Barca crossed the Alps with thirty thousand men to join Hannibal in central Italy. Intercepting Hasdrubal's courier in Apulia, Consul Gaius Claudius Nero faced a divided command challenge. Operating on interior lines without senatorial clearance, Nero detached seven thousand picked legionaries and marched them 250 miles north in seven days, marching twenty hours a day. Entering Marcus Livius Salinator's camp by night to conceal their numbers, the combined consular armies forced battle at the Metaurus. Nero's tactical redeployment behind the Roman lines shattered Hasdrubal's flank. Hasdrubal fell in combat, and his severed head, hurled into Hannibal's southern camp, signaled that Carthage's last hope of reinforcement had vanished.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Following the catastrophe of 216 BC, the Roman Senate passed a draconian decree condemning Cannae's surviving legionaries to perpetual exile in Sicily, barring them from Italy until the war's conclusion. Reorganized as the Fifth and Sixth Legions, these men endured nine years of quasi-punitive service through the brutal Sicilian sieges. When the Senate granted Scipio the African theater in 205 BC while withholding regular consular levies, Scipio deliberately claimed the Cannae outcasts as his army's core. Recognizing that institutional shame could be transmuted into battlefield resilience, he offered them political redemption. At Zama, it was these disgraced veteran maniples who stood unflinching against Hannibal's undefeated Italian veterans, closing their account in blood.</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Despite conservative opposition led by the aged Fabius Maximus, Scipio insisted that the Italian war could only be ended by threatening Carthage itself. Landing in Africa in 204 BC, he allied with Masinissa, securing the skilled Numidian horsemen previously monopolized by Carthage. In spring 203 BC, after meticulous reconnaissance conducted under the guise of peace parleys, Scipio launched a synchronized night assault on the reed-and-timber camps of Syphax and Hasdrubal son of Gisgo. Polybius (Grade A) documents the catastrophic firestorm and subsequent rout that claimed upwards of thirty thousand enemy casualties. With their home defenses broken and Syphax captured, the Carthaginian Senate had no choice but to issue the recall order Hannibal had dreaded for fifteen years.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At Zama in October 202 BC, Scipio faced Hannibal on an African field of his choosing. Inverting the manipular array, Scipio aligned his cohorts in columns, creating unobstructed corridors that neutralized eighty Punic war elephants with trumpet blasts and velite javelins. On the wings, Masinissa's Numidian cavalry and Laelius's horse routed their opponents, while Scipio's veteran infantry locked in a desperate, grinding head-to-head collision against Hannibal's Cannae veterans. The battle—and the seventeen-year war—ended when the Roman cavalry returned to crash into the Carthaginian rear, executing Cannae's geometry in reverse. The ensuing peace stripped Carthage of her fleet, empire, and military autonomy, establishing Rome as the undisputed hegemon of the Mediterranean basin.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TextBox 1"/>
          <p:cNvSpPr txBox="1"/>
          <p:nvPr/>
        </p:nvSpPr>
        <p:spPr>
          <a:xfrm>
            <a:off x="822960" y="640080"/>
            <a:ext cx="10515600" cy="457200"/>
          </a:xfrm>
          <a:prstGeom prst="rect">
            <a:avLst/>
          </a:prstGeom>
          <a:noFill/>
        </p:spPr>
        <p:txBody>
          <a:bodyPr wrap="square">
            <a:spAutoFit/>
          </a:bodyPr>
          <a:lstStyle/>
          <a:p>
            <a:pPr>
              <a:spcAft>
                <a:spcPts val="720"/>
              </a:spcAft>
            </a:pPr>
            <a:r>
              <a:rPr sz="1600" b="1" i="0">
                <a:solidFill>
                  <a:srgbClr val="8B1A1A"/>
                </a:solidFill>
                <a:latin typeface="Garamond"/>
              </a:rPr>
              <a:t>IMPERIUM ROMANUM</a:t>
            </a:r>
          </a:p>
        </p:txBody>
      </p:sp>
      <p:sp>
        <p:nvSpPr>
          <p:cNvPr id="3" name="TextBox 2"/>
          <p:cNvSpPr txBox="1"/>
          <p:nvPr/>
        </p:nvSpPr>
        <p:spPr>
          <a:xfrm>
            <a:off x="822960" y="2103120"/>
            <a:ext cx="10515600" cy="2011680"/>
          </a:xfrm>
          <a:prstGeom prst="rect">
            <a:avLst/>
          </a:prstGeom>
          <a:noFill/>
        </p:spPr>
        <p:txBody>
          <a:bodyPr wrap="square">
            <a:spAutoFit/>
          </a:bodyPr>
          <a:lstStyle/>
          <a:p>
            <a:pPr>
              <a:spcAft>
                <a:spcPts val="2160"/>
              </a:spcAft>
            </a:pPr>
            <a:r>
              <a:rPr sz="4800" b="1" i="0">
                <a:solidFill>
                  <a:srgbClr val="8B1A1A"/>
                </a:solidFill>
                <a:latin typeface="Garamond"/>
              </a:rPr>
              <a:t>After the Worst Day: The Architecture of Strategic Recovery (216–202 BC)</a:t>
            </a:r>
          </a:p>
        </p:txBody>
      </p:sp>
      <p:sp>
        <p:nvSpPr>
          <p:cNvPr id="4" name="TextBox 3"/>
          <p:cNvSpPr txBox="1"/>
          <p:nvPr/>
        </p:nvSpPr>
        <p:spPr>
          <a:xfrm>
            <a:off x="822960" y="4206240"/>
            <a:ext cx="10515600" cy="1097280"/>
          </a:xfrm>
          <a:prstGeom prst="rect">
            <a:avLst/>
          </a:prstGeom>
          <a:noFill/>
        </p:spPr>
        <p:txBody>
          <a:bodyPr wrap="square">
            <a:spAutoFit/>
          </a:bodyPr>
          <a:lstStyle/>
          <a:p>
            <a:pPr>
              <a:spcAft>
                <a:spcPts val="1080"/>
              </a:spcAft>
            </a:pPr>
            <a:r>
              <a:rPr sz="2400" b="0" i="1">
                <a:solidFill>
                  <a:srgbClr val="231D15"/>
                </a:solidFill>
                <a:latin typeface="Garamond"/>
              </a:rPr>
              <a:t>Absorb, Stabilize, Constrain, Counter, and Decide: Executive Lessons from Rome's Long War</a:t>
            </a:r>
          </a:p>
        </p:txBody>
      </p:sp>
      <p:sp>
        <p:nvSpPr>
          <p:cNvPr id="5" name="TextBox 4"/>
          <p:cNvSpPr txBox="1"/>
          <p:nvPr/>
        </p:nvSpPr>
        <p:spPr>
          <a:xfrm>
            <a:off x="822960" y="6035040"/>
            <a:ext cx="10515600" cy="365760"/>
          </a:xfrm>
          <a:prstGeom prst="rect">
            <a:avLst/>
          </a:prstGeom>
          <a:noFill/>
        </p:spPr>
        <p:txBody>
          <a:bodyPr wrap="square">
            <a:spAutoFit/>
          </a:bodyPr>
          <a:lstStyle/>
          <a:p>
            <a:pPr>
              <a:spcAft>
                <a:spcPts val="540"/>
              </a:spcAft>
            </a:pPr>
            <a:r>
              <a:rPr sz="1200" b="0" i="0">
                <a:solidFill>
                  <a:srgbClr val="6B5B45"/>
                </a:solidFill>
                <a:latin typeface="Garamond"/>
              </a:rPr>
              <a:t>III-S01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Absorb: Institutional Mobilization and Demographic Depth (216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Dictatorship of Junius Pera created unified executive command without divided consular authority.</a:t>
            </a:r>
          </a:p>
          <a:p>
            <a:pPr>
              <a:spcAft>
                <a:spcPts val="990"/>
              </a:spcAft>
            </a:pPr>
            <a:r>
              <a:rPr sz="2200" b="0" i="0">
                <a:solidFill>
                  <a:srgbClr val="231D15"/>
                </a:solidFill>
                <a:latin typeface="Garamond"/>
              </a:rPr>
              <a:t>•  Recruitment of 8,000 volones freed slaves broke conventional citizen-soldier property constraints.</a:t>
            </a:r>
          </a:p>
          <a:p>
            <a:pPr>
              <a:spcAft>
                <a:spcPts val="990"/>
              </a:spcAft>
            </a:pPr>
            <a:r>
              <a:rPr sz="2200" b="0" i="0">
                <a:solidFill>
                  <a:srgbClr val="231D15"/>
                </a:solidFill>
                <a:latin typeface="Garamond"/>
              </a:rPr>
              <a:t>•  Peak mobilization sustained twenty-two to twenty-five legions simultaneously across multiple theaters.</a:t>
            </a:r>
          </a:p>
          <a:p>
            <a:pPr>
              <a:spcAft>
                <a:spcPts val="990"/>
              </a:spcAft>
            </a:pPr>
            <a:r>
              <a:rPr sz="2200" b="0" i="0">
                <a:solidFill>
                  <a:srgbClr val="231D15"/>
                </a:solidFill>
                <a:latin typeface="Garamond"/>
              </a:rPr>
              <a:t>•   demographic commitment deployed ~230,000 soldiers from ~770,000 adult male citizens and allies.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THE WAR AFTER CANNAE, 215–205 BC, focusing on the lower manpower plate: XX–XXV LEGIONES IN ARMIS.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III-S01 · 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Absorb: The Strategic Value of Refusing Negotiation</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Hannibal dispatched Carthalo offering prisoner ransoms and preliminary peace overtures.</a:t>
            </a:r>
          </a:p>
          <a:p>
            <a:pPr>
              <a:spcAft>
                <a:spcPts val="990"/>
              </a:spcAft>
            </a:pPr>
            <a:r>
              <a:rPr sz="2200" b="0" i="0">
                <a:solidFill>
                  <a:srgbClr val="231D15"/>
                </a:solidFill>
                <a:latin typeface="Garamond"/>
              </a:rPr>
              <a:t>•  The Roman Senate formally refused to grant an audience to the Carthaginian delegation.</a:t>
            </a:r>
          </a:p>
          <a:p>
            <a:pPr>
              <a:spcAft>
                <a:spcPts val="990"/>
              </a:spcAft>
            </a:pPr>
            <a:r>
              <a:rPr sz="2200" b="0" i="0">
                <a:solidFill>
                  <a:srgbClr val="231D15"/>
                </a:solidFill>
                <a:latin typeface="Garamond"/>
              </a:rPr>
              <a:t>•  Between 8,000 and 10,000 captured Roman soldiers were abandoned to Punic slave markets.</a:t>
            </a:r>
          </a:p>
          <a:p>
            <a:pPr>
              <a:spcAft>
                <a:spcPts val="990"/>
              </a:spcAft>
            </a:pPr>
            <a:r>
              <a:rPr sz="2200" b="0" i="0">
                <a:solidFill>
                  <a:srgbClr val="231D15"/>
                </a:solidFill>
                <a:latin typeface="Garamond"/>
              </a:rPr>
              <a:t>•  Rigid institutional doctrine established: Rome never negotiates with enemies on Italian soil.</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Archival senatorial register plate depicting the debate of Titus Manlius Torquatus recorded in Livy 22.58–61 alongside Polybius 7 fragments.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III-S01 · 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Stabilize: Managing Alliance Shock and the Defection of Capua</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Capua defected under popularis Pacuvius Calavius, seeking regional primacy over central-southern Italy.</a:t>
            </a:r>
          </a:p>
          <a:p>
            <a:pPr>
              <a:spcAft>
                <a:spcPts val="990"/>
              </a:spcAft>
            </a:pPr>
            <a:r>
              <a:rPr sz="2200" b="0" i="0">
                <a:solidFill>
                  <a:srgbClr val="231D15"/>
                </a:solidFill>
                <a:latin typeface="Garamond"/>
              </a:rPr>
              <a:t>•  Punic treaty exempted Capua from military drafts, saddling Hannibal with an unmobilizable protectorate.</a:t>
            </a:r>
          </a:p>
          <a:p>
            <a:pPr>
              <a:spcAft>
                <a:spcPts val="990"/>
              </a:spcAft>
            </a:pPr>
            <a:r>
              <a:rPr sz="2200" b="0" i="0">
                <a:solidFill>
                  <a:srgbClr val="231D15"/>
                </a:solidFill>
                <a:latin typeface="Garamond"/>
              </a:rPr>
              <a:t>•  The Italian alliance lost roughly one-fourth of territory and one-fifth of manpower.</a:t>
            </a:r>
          </a:p>
          <a:p>
            <a:pPr>
              <a:spcAft>
                <a:spcPts val="990"/>
              </a:spcAft>
            </a:pPr>
            <a:r>
              <a:rPr sz="2200" b="0" i="0">
                <a:solidFill>
                  <a:srgbClr val="231D15"/>
                </a:solidFill>
                <a:latin typeface="Garamond"/>
              </a:rPr>
              <a:t>•  Latin fortress colonies held firm, preventing systemic collapse across the central peninsular confederation.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excerpt: contested Campania, highlighting Capua in Punic-ochre bordered by the crimson Latin-colony fortress ring.</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III-S01 · 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Constrain: The Marcellan Doctrine of Active Attrition</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Marcus Claudius Marcellus introduced combative limited engagements to check Punic operational momentum.</a:t>
            </a:r>
          </a:p>
          <a:p>
            <a:pPr>
              <a:spcAft>
                <a:spcPts val="990"/>
              </a:spcAft>
            </a:pPr>
            <a:r>
              <a:rPr sz="2200" b="0" i="0">
                <a:solidFill>
                  <a:srgbClr val="231D15"/>
                </a:solidFill>
                <a:latin typeface="Garamond"/>
              </a:rPr>
              <a:t>•  Three successive clashes at Nola (216–214 BC) denied Hannibal northern Campanian bases.</a:t>
            </a:r>
          </a:p>
          <a:p>
            <a:pPr>
              <a:spcAft>
                <a:spcPts val="990"/>
              </a:spcAft>
            </a:pPr>
            <a:r>
              <a:rPr sz="2200" b="0" i="0">
                <a:solidFill>
                  <a:srgbClr val="231D15"/>
                </a:solidFill>
                <a:latin typeface="Garamond"/>
              </a:rPr>
              <a:t>•  Marcellan tactical doctrine accepted localized casualties to secure decisive operational and territorial position.</a:t>
            </a:r>
          </a:p>
          <a:p>
            <a:pPr>
              <a:spcAft>
                <a:spcPts val="990"/>
              </a:spcAft>
            </a:pPr>
            <a:r>
              <a:rPr sz="2200" b="0" i="0">
                <a:solidFill>
                  <a:srgbClr val="231D15"/>
                </a:solidFill>
                <a:latin typeface="Garamond"/>
              </a:rPr>
              <a:t>•  Combined with Fabian strategic patience, perpetual friction reduced Hannibal to an isolated stalemate.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Staff map sketch: the fortified perimeter of Nola (216–214 BC) showing sortie gates, Roman interior positions, and Carthaginian lines of approach.</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III-S01 · 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Constrain: Economy of Force and the Macedonian Coalition (215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Philip V of Macedon concluded a mutual military assistance treaty with Hannibal in 215 BC.</a:t>
            </a:r>
          </a:p>
          <a:p>
            <a:pPr>
              <a:spcAft>
                <a:spcPts val="990"/>
              </a:spcAft>
            </a:pPr>
            <a:r>
              <a:rPr sz="2200" b="0" i="0">
                <a:solidFill>
                  <a:srgbClr val="231D15"/>
                </a:solidFill>
                <a:latin typeface="Garamond"/>
              </a:rPr>
              <a:t>•  Intercepted treaty document provides Grade A documentary proof of a planned coordinated offensive.</a:t>
            </a:r>
          </a:p>
          <a:p>
            <a:pPr>
              <a:spcAft>
                <a:spcPts val="990"/>
              </a:spcAft>
            </a:pPr>
            <a:r>
              <a:rPr sz="2200" b="0" i="0">
                <a:solidFill>
                  <a:srgbClr val="231D15"/>
                </a:solidFill>
                <a:latin typeface="Garamond"/>
              </a:rPr>
              <a:t>•  Valerius Laevinus executed an economy-of-force campaign using naval patrols to secure the Adriatic.</a:t>
            </a:r>
          </a:p>
          <a:p>
            <a:pPr>
              <a:spcAft>
                <a:spcPts val="990"/>
              </a:spcAft>
            </a:pPr>
            <a:r>
              <a:rPr sz="2200" b="0" i="0">
                <a:solidFill>
                  <a:srgbClr val="231D15"/>
                </a:solidFill>
                <a:latin typeface="Garamond"/>
              </a:rPr>
              <a:t>•  Subsidized Aetolian League allies pinned Philip in Greece, preventing Macedonian landings in Italy.</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GRAECIA sector, showing Philip V's bronze-green line crossed by a crimson naval picket labeled BELLUM MACEDONICUM I.</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III-S01 · 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Stabilize: Breaking Secondary Hubs at Syracuse and Capua (213–211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Syracusan revolution under Hippocrates and Epicydes reversed half a century of Hieronian alliance.</a:t>
            </a:r>
          </a:p>
          <a:p>
            <a:pPr>
              <a:spcAft>
                <a:spcPts val="990"/>
              </a:spcAft>
            </a:pPr>
            <a:r>
              <a:rPr sz="2200" b="0" i="0">
                <a:solidFill>
                  <a:srgbClr val="231D15"/>
                </a:solidFill>
                <a:latin typeface="Garamond"/>
              </a:rPr>
              <a:t>•  Marcellus invested Syracuse (213–211 BC), overcoming Archimedean artillery and mechanical claws.</a:t>
            </a:r>
          </a:p>
          <a:p>
            <a:pPr>
              <a:spcAft>
                <a:spcPts val="990"/>
              </a:spcAft>
            </a:pPr>
            <a:r>
              <a:rPr sz="2200" b="0" i="0">
                <a:solidFill>
                  <a:srgbClr val="231D15"/>
                </a:solidFill>
                <a:latin typeface="Garamond"/>
              </a:rPr>
              <a:t>•  Consular armies held Capua's siege lines even when Hannibal marched directly on Rome.</a:t>
            </a:r>
          </a:p>
          <a:p>
            <a:pPr>
              <a:spcAft>
                <a:spcPts val="990"/>
              </a:spcAft>
            </a:pPr>
            <a:r>
              <a:rPr sz="2200" b="0" i="0">
                <a:solidFill>
                  <a:srgbClr val="231D15"/>
                </a:solidFill>
                <a:latin typeface="Garamond"/>
              </a:rPr>
              <a:t>•  Capua's reduction to civitas sine suffragio in 211 BC permanently deterred further Italian defections.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SYRACUSAE · THE CITY OF THE GEOMETER (Panels I–III, depicting the assault recoils, circumvallation, and final night escalade).</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III-S01 · 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Counter Where the Enemy Isn't: The Iberian Pivot (218–210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Spain represented Carthage's strategic center of gravity for silver revenue and recruit levies.</a:t>
            </a:r>
          </a:p>
          <a:p>
            <a:pPr>
              <a:spcAft>
                <a:spcPts val="990"/>
              </a:spcAft>
            </a:pPr>
            <a:r>
              <a:rPr sz="2200" b="0" i="0">
                <a:solidFill>
                  <a:srgbClr val="231D15"/>
                </a:solidFill>
                <a:latin typeface="Garamond"/>
              </a:rPr>
              <a:t>•  The elder Scipiones halted Hasdrubal Barca at Dertosa (215 BC) before being overwhelmed in 211.</a:t>
            </a:r>
          </a:p>
          <a:p>
            <a:pPr>
              <a:spcAft>
                <a:spcPts val="990"/>
              </a:spcAft>
            </a:pPr>
            <a:r>
              <a:rPr sz="2200" b="0" i="0">
                <a:solidFill>
                  <a:srgbClr val="231D15"/>
                </a:solidFill>
                <a:latin typeface="Garamond"/>
              </a:rPr>
              <a:t>•  Extraordinary proconsular command granted to twenty-five-year-old Publius Cornelius Scipio in 210 BC.</a:t>
            </a:r>
          </a:p>
          <a:p>
            <a:pPr>
              <a:spcAft>
                <a:spcPts val="990"/>
              </a:spcAft>
            </a:pPr>
            <a:r>
              <a:rPr sz="2200" b="0" i="0">
                <a:solidFill>
                  <a:srgbClr val="231D15"/>
                </a:solidFill>
                <a:latin typeface="Garamond"/>
              </a:rPr>
              <a:t>•  Scipio abandoned defensive attrition to target the administrative and logistics base of Punic power.</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THE DISASTER OF THE SCIPIONES, 211 BC (Panels I–III, tracing the divided offensive, allied defection, and Marcius's rally).</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III-S01 · 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Counter Where the Enemy Isn't: Seizing the Hub at Carthago Nova (209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Scipio marched 425 Roman miles in seven days, achieving complete operational surprise.</a:t>
            </a:r>
          </a:p>
          <a:p>
            <a:pPr>
              <a:spcAft>
                <a:spcPts val="990"/>
              </a:spcAft>
            </a:pPr>
            <a:r>
              <a:rPr sz="2200" b="0" i="0">
                <a:solidFill>
                  <a:srgbClr val="231D15"/>
                </a:solidFill>
                <a:latin typeface="Garamond"/>
              </a:rPr>
              <a:t>•  Assault exploited low-tide conditions across the northern lagoon, scaling unguarded city walls.</a:t>
            </a:r>
          </a:p>
          <a:p>
            <a:pPr>
              <a:spcAft>
                <a:spcPts val="990"/>
              </a:spcAft>
            </a:pPr>
            <a:r>
              <a:rPr sz="2200" b="0" i="0">
                <a:solidFill>
                  <a:srgbClr val="231D15"/>
                </a:solidFill>
                <a:latin typeface="Garamond"/>
              </a:rPr>
              <a:t>•  Roman forces captured 600 talents of silver, eighteen warships, and primary Punic arsenals.</a:t>
            </a:r>
          </a:p>
          <a:p>
            <a:pPr>
              <a:spcAft>
                <a:spcPts val="990"/>
              </a:spcAft>
            </a:pPr>
            <a:r>
              <a:rPr sz="2200" b="0" i="0">
                <a:solidFill>
                  <a:srgbClr val="231D15"/>
                </a:solidFill>
                <a:latin typeface="Garamond"/>
              </a:rPr>
              <a:t>•  Unconditional release of Spanish hostages collapsed Carthaginian tribal alliances across the peninsula.</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Topographic plan of Carthago Nova and harbor, detailing the main eastern assault, naval blockade, and the wading detachment across the northern lagoon.</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III-S01 · 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Constrain: Interception on Interior Lines at the Metaurus (207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Hasdrubal Barca marched thirty thousand men across the Alps to reinforce Hannibal in Italy.</a:t>
            </a:r>
          </a:p>
          <a:p>
            <a:pPr>
              <a:spcAft>
                <a:spcPts val="990"/>
              </a:spcAft>
            </a:pPr>
            <a:r>
              <a:rPr sz="2200" b="0" i="0">
                <a:solidFill>
                  <a:srgbClr val="231D15"/>
                </a:solidFill>
                <a:latin typeface="Garamond"/>
              </a:rPr>
              <a:t>•  Intercepted Punic courier alerted Consul Gaius Claudius Nero to the proposed Umbrian rendezvous.</a:t>
            </a:r>
          </a:p>
          <a:p>
            <a:pPr>
              <a:spcAft>
                <a:spcPts val="990"/>
              </a:spcAft>
            </a:pPr>
            <a:r>
              <a:rPr sz="2200" b="0" i="0">
                <a:solidFill>
                  <a:srgbClr val="231D15"/>
                </a:solidFill>
                <a:latin typeface="Garamond"/>
              </a:rPr>
              <a:t>•  Nero force-marched 7,000 picked troops 250 miles north in seven days to join Livius.</a:t>
            </a:r>
          </a:p>
          <a:p>
            <a:pPr>
              <a:spcAft>
                <a:spcPts val="990"/>
              </a:spcAft>
            </a:pPr>
            <a:r>
              <a:rPr sz="2200" b="0" i="0">
                <a:solidFill>
                  <a:srgbClr val="231D15"/>
                </a:solidFill>
                <a:latin typeface="Garamond"/>
              </a:rPr>
              <a:t>•  Mid-battle cross-line flank redeployment annihilated Hasdrubal's army, definitively severing Punic reinforcement.</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Battle Map: The disposition at Metaurus, 22 June 207 BC, highlighting Nero's lateral flanking march behind the Roman center.</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III-S01 · 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Stabilize: The Redemption of Cannae's Disgraced Legions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Survivors of Cannae were condemned in 215 BC to perpetual, punitive Sicilian exile.</a:t>
            </a:r>
          </a:p>
          <a:p>
            <a:pPr>
              <a:spcAft>
                <a:spcPts val="990"/>
              </a:spcAft>
            </a:pPr>
            <a:r>
              <a:rPr sz="2200" b="0" i="0">
                <a:solidFill>
                  <a:srgbClr val="231D15"/>
                </a:solidFill>
                <a:latin typeface="Garamond"/>
              </a:rPr>
              <a:t>•  Organized as the Fifth and Sixth Legions, they accumulated nine years of siege experience.</a:t>
            </a:r>
          </a:p>
          <a:p>
            <a:pPr>
              <a:spcAft>
                <a:spcPts val="990"/>
              </a:spcAft>
            </a:pPr>
            <a:r>
              <a:rPr sz="2200" b="0" i="0">
                <a:solidFill>
                  <a:srgbClr val="231D15"/>
                </a:solidFill>
                <a:latin typeface="Garamond"/>
              </a:rPr>
              <a:t>•  Scipio claimed these disgraced outcasts as the foundational core for his African expedition.</a:t>
            </a:r>
          </a:p>
          <a:p>
            <a:pPr>
              <a:spcAft>
                <a:spcPts val="990"/>
              </a:spcAft>
            </a:pPr>
            <a:r>
              <a:rPr sz="2200" b="0" i="0">
                <a:solidFill>
                  <a:srgbClr val="231D15"/>
                </a:solidFill>
                <a:latin typeface="Garamond"/>
              </a:rPr>
              <a:t>•  Redeemed by operational trust, Cannae's veterans formed the decisive manipular line at Zama.</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ZAMA, OCTOBER 202 BC (Panel III: 'THE GRINDING', highlighting the redressed veteran Roman triplex acies).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III-S01 · 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Decide: Carrying the War to the African Heartland (204–203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Scipio landed twenty-seven thousand troops at Cape Farina, opening the decisive overseas front.</a:t>
            </a:r>
          </a:p>
          <a:p>
            <a:pPr>
              <a:spcAft>
                <a:spcPts val="990"/>
              </a:spcAft>
            </a:pPr>
            <a:r>
              <a:rPr sz="2200" b="0" i="0">
                <a:solidFill>
                  <a:srgbClr val="231D15"/>
                </a:solidFill>
                <a:latin typeface="Garamond"/>
              </a:rPr>
              <a:t>•  Alliance with Masinissa secured premier Numidian cavalry, reversing Carthage's historical horse superiority.</a:t>
            </a:r>
          </a:p>
          <a:p>
            <a:pPr>
              <a:spcAft>
                <a:spcPts val="990"/>
              </a:spcAft>
            </a:pPr>
            <a:r>
              <a:rPr sz="2200" b="0" i="0">
                <a:solidFill>
                  <a:srgbClr val="231D15"/>
                </a:solidFill>
                <a:latin typeface="Garamond"/>
              </a:rPr>
              <a:t>•  Synchronized night attack burned the reed camps of Syphax and Hasdrubal Gisgo (Grade A).</a:t>
            </a:r>
          </a:p>
          <a:p>
            <a:pPr>
              <a:spcAft>
                <a:spcPts val="990"/>
              </a:spcAft>
            </a:pPr>
            <a:r>
              <a:rPr sz="2200" b="0" i="0">
                <a:solidFill>
                  <a:srgbClr val="231D15"/>
                </a:solidFill>
                <a:latin typeface="Garamond"/>
              </a:rPr>
              <a:t>•  Destruction of two African field armies forced the Carthaginian Senate to recall Hannibal.</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The burning of the camps, spring 203 BC, displaying the night firestorm and disciplined Roman manipular cordons.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III-S01 · 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Decide: The Tactical Inversion at Zama and the Pax Africana (202–201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Manipular corridors neutralized eighty war elephants, channeling charges harmlessly through open lanes.</a:t>
            </a:r>
          </a:p>
          <a:p>
            <a:pPr>
              <a:spcAft>
                <a:spcPts val="990"/>
              </a:spcAft>
            </a:pPr>
            <a:r>
              <a:rPr sz="2200" b="0" i="0">
                <a:solidFill>
                  <a:srgbClr val="231D15"/>
                </a:solidFill>
                <a:latin typeface="Garamond"/>
              </a:rPr>
              <a:t>•  Masinissa and Laelius established cavalry dominance, executing Cannae's encircling geometry in reverse.</a:t>
            </a:r>
          </a:p>
          <a:p>
            <a:pPr>
              <a:spcAft>
                <a:spcPts val="990"/>
              </a:spcAft>
            </a:pPr>
            <a:r>
              <a:rPr sz="2200" b="0" i="0">
                <a:solidFill>
                  <a:srgbClr val="231D15"/>
                </a:solidFill>
                <a:latin typeface="Garamond"/>
              </a:rPr>
              <a:t>•  Scipio's redressed infantry line broke Hannibal's Italian veterans in sustained hand-to-hand combat.</a:t>
            </a:r>
          </a:p>
          <a:p>
            <a:pPr>
              <a:spcAft>
                <a:spcPts val="990"/>
              </a:spcAft>
            </a:pPr>
            <a:r>
              <a:rPr sz="2200" b="0" i="0">
                <a:solidFill>
                  <a:srgbClr val="231D15"/>
                </a:solidFill>
                <a:latin typeface="Garamond"/>
              </a:rPr>
              <a:t>•  Treaty of 201 BC surrendered Punic fleets, imposed indemnities, and established Roman Mediterranean hegemony.</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PAX AFRICANA · 201, showing the Carthaginian constraint circle, fleet burning, and Numidian expansion.</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III-S01 · 12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