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the spring of 218 BC, the Roman Senate framed a symmetrical war: Scipio to Spain, Sempronius to Africa. Hannibal analyzed this geometry and recognized that Carthage could never prevail in an attritional contest. Roman naval hegemony denied maritime mobility, while the demographic reservoir of Roman Italy—attested in the 225 BC roster at over 700,000 infantry—dwarfed Punic resources. To fight conventionally on the periphery was to bleed slowly to death. Hannibal's response was an asymmetric strike into Italy, aimed not at the city’s ramparts, but at the institutional foundation of Roman power.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Hannibal’s war-theory identified the true center of gravity: the Italian alliance system. The Roman state was not a unitary kingdom but a hegemonic federation. If the socii could be detached, Rome would be reduced to its citizen base of roughly 300,000, stripping away over half its field strength. Hannibal never intended to conquer Italy for Carthage or raze Rome's walls; he sought to dismantle Roman hegemony and enforce a containment peace. Every operational decision—including the deliberate policy of ransoming Roman citizens while releasing allied Italian captives without charge—was calibrated to dissolve this political confederation.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Because Rome controlled the western seas, an invasion of Italy could only proceed overland. Hannibal's thousand-mile march was a high-risk operational gambit without strategic precedent. The passage across the Pyrenees, the contested crossing of the Rhône, and the brutal October ascent of the Alps cost roughly two-thirds of his original force. Yet, as recorded on the bronze Lacinian inscription that Polybius inspected personally (Grade A evidence), the 20,000 infantry and 6,000 cavalry that emerged into the Po plain formed an elite, veteran instrument of extraordinary cohesion, immediately reinforced by 14,000 insurgent Cisalpine Gauls eager to break Roman dominion.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skirmish at the Ticinus was a reconnaissance-in-force that revealed the operational disparity between the two armies. The Roman cavalry, fighting in traditional shock wedges with light velites, was swept and encircled by Numidian and Iberian horsemen. The consul Scipio was wounded and nearly lost—rescued, according to Scipionic family tradition preserved by Polybius (Grade B), by his seventeen-year-old son, the future Africanus. In military terms, the Ticinus established that Carthage held absolute command of open ground. Henceforth, no Roman commander could deploy in flat country without risking total envelopment of his cavalry flanks.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At the Trebia, Hannibal turned the Roman institutional command structure into a fatal weapon. Recognizing that Sempronius Longus faced the expiration of his consular term and craved a decisive triumph, Hannibal baited him across the icy river at dawn. Roman legionaries, unbreakfasted and chilled to the bone, faced well-fed Carthaginian lines. When Mago Barca’s hidden force erupted from a dry watercourse into the Roman rear, Sempronius's army was shattered. Though 10,000 Roman legionaries punched through the Gallic center to Placentia, tradition's arithmetic records 20,000 Roman dead. Cisalpine Gaul was severed from Roman control in a single morning.</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spring 217 BC, the Roman Senate attempted strategic containment. Consuls Flaminius and Servilius held the primary Apennine passes at Arretium and Ariminum. Hannibal refused both predictable axes. Instead, he forced his army through four days and three nights of standing water across the inundated Arno marshes. Men marched without sleep; pack beasts perished; Hannibal himself contracted severe ophthalmia, permanently blinding his right eye. But the operational payoff was absolute: he emerged south of Flaminius, severing consular communications with Rome and leaving the rich agricultural lands of Roman Etruria completely unprotected.</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At Lake Trasimene on 21 June 217 BC, Hannibal executed the largest ambush in ancient history. Provoked by the systematic burning of allied territories, Flaminius pursued aggressively into a five-kilometer defile along the lake's northern edge. Under cover of dense lake mist, Hannibal struck the strung-out column simultaneously in flank, rear, and front. Three-quarters of the Roman army was destroyed in three hours, and Flaminius fell in the ranks. Following the victory, Hannibal systematically separated Roman citizens from allied captives, releasing the Italians without ransom. The message was explicit: Carthage was waging war against Roman supremacy, not the peoples of Italy.</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Facing total crisis, Rome appointed Quintus Fabius Maximus dictator. Fabius recognized Hannibal’s tactical invincibility and instituted an attritional strategy: shadowing the Punic army from high ground, cutting off foragers, and refusing set-piece battle. Hannibal countered by testing the political fragility of this doctrine. By ravaging Campania while sparing Fabius's private estates, and escaping the Falernian plain through the famous night ruse of fiery oxen at Cassilinum, Hannibal discredited the dictator. Roman popular fury forced an unprecedented split command with Minucius Rufus, whom Hannibal promptly lured into an ambush at Geronium, proving that Roman political impatience remained his greatest strategic ally.</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216 BC, Rome rejected Fabian temporizing, mobilizing eighty thousand infantry and six thousand horse to crush Hannibal by sheer kinetic weight. When Hannibal seized the granaries of Cannae on the Apulian plain, the consuls marched to confront him. Exploiting the system of daily alternating command, Hannibal offered battle on the day Terentius Varro held supreme authority. Varro massed his infantry in an abnormally deep, narrow formation—sacrificing the legion's traditional maniple flexibility to forge a massive battering ram designed to smash the Carthaginian center by unyielding frontal pressure.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Cannae was the supreme masterpiece of tactical entrapment. Hannibal deployed his Gallic and Iberian infantry in an outward-bowed crescent, anchored by withdrawn columns of veteran African infantry on the wings. As the Roman juggernaut pressed forward, the crescent deliberately yielded, inverting from convex to concave without breaking. The Roman mass plunged blindly into the hollow. At the decisive moment, the African wings wheeled inward against the packed Roman flanks, while Hasdrubal’s cavalry—having swept both Roman wings—hammered into the rear. Compressed so tightly they could not draw their swords, between 45,000 and 55,000 Romans were slaughtered in the greatest single-day killing of the ancient western world.</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the bloody wreckage of Cannae, Maharbal famously declared: 'You know how to win a victory, Hannibal; but you do not know how to use one.' Yet modern staff analysis vindicates Hannibal’s restraint. Rome was four hundred miles north, heavily fortified, and backed by a mobilized urban citizenry. Hannibal possessed neither siege train nor maritime supply. More critically, marching on Rome contradicted his war design. His strategy was political: Cannae was meant to shatter the Roman alliance. Directing his army into southern Italy, Hannibal secured the defection of Capua, most of Lucania, Bruttium, and Magna Graecia, building an anti-Roman confederacy.</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Hannibal’s war-theory was coherent, brilliant, and ultimately flawed. The southern Italians and Greeks defected, but the Latin colonies, Etruria, Umbria, and Picenum never broke faith. The confederation forged after 338 BC possessed an institutional and cultural cohesion Hannibal’s calculus failed to predict. Furthermore, Hannibal could not be everywhere; while he defeated Roman armies in the field, Rome systematically recaptured and punished defected cities. Unable to receive reinforcements from a neglectful Carthaginian Senate, Hannibal was caught in an attritional stalemate. As Book III will narrate, Rome’s demographic endurance, naval mastery, and institutional resilience would outlast the greatest military mind of antiquity.</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TextBox 1"/>
          <p:cNvSpPr txBox="1"/>
          <p:nvPr/>
        </p:nvSpPr>
        <p:spPr>
          <a:xfrm>
            <a:off x="822960" y="640080"/>
            <a:ext cx="10515600" cy="457200"/>
          </a:xfrm>
          <a:prstGeom prst="rect">
            <a:avLst/>
          </a:prstGeom>
          <a:noFill/>
        </p:spPr>
        <p:txBody>
          <a:bodyPr wrap="square">
            <a:spAutoFit/>
          </a:bodyPr>
          <a:lstStyle/>
          <a:p>
            <a:pPr>
              <a:spcAft>
                <a:spcPts val="720"/>
              </a:spcAft>
            </a:pPr>
            <a:r>
              <a:rPr sz="1600" b="1" i="0">
                <a:solidFill>
                  <a:srgbClr val="8B1A1A"/>
                </a:solidFill>
                <a:latin typeface="Garamond"/>
              </a:rPr>
              <a:t>IMPERIUM ROMANUM</a:t>
            </a:r>
          </a:p>
        </p:txBody>
      </p:sp>
      <p:sp>
        <p:nvSpPr>
          <p:cNvPr id="3" name="TextBox 2"/>
          <p:cNvSpPr txBox="1"/>
          <p:nvPr/>
        </p:nvSpPr>
        <p:spPr>
          <a:xfrm>
            <a:off x="822960" y="2103120"/>
            <a:ext cx="10515600" cy="2011680"/>
          </a:xfrm>
          <a:prstGeom prst="rect">
            <a:avLst/>
          </a:prstGeom>
          <a:noFill/>
        </p:spPr>
        <p:txBody>
          <a:bodyPr wrap="square">
            <a:spAutoFit/>
          </a:bodyPr>
          <a:lstStyle/>
          <a:p>
            <a:pPr>
              <a:spcAft>
                <a:spcPts val="2160"/>
              </a:spcAft>
            </a:pPr>
            <a:r>
              <a:rPr sz="4800" b="1" i="0">
                <a:solidFill>
                  <a:srgbClr val="8B1A1A"/>
                </a:solidFill>
                <a:latin typeface="Garamond"/>
              </a:rPr>
              <a:t>Hannibal's Design</a:t>
            </a:r>
          </a:p>
        </p:txBody>
      </p:sp>
      <p:sp>
        <p:nvSpPr>
          <p:cNvPr id="4" name="TextBox 3"/>
          <p:cNvSpPr txBox="1"/>
          <p:nvPr/>
        </p:nvSpPr>
        <p:spPr>
          <a:xfrm>
            <a:off x="822960" y="4206240"/>
            <a:ext cx="10515600" cy="1097280"/>
          </a:xfrm>
          <a:prstGeom prst="rect">
            <a:avLst/>
          </a:prstGeom>
          <a:noFill/>
        </p:spPr>
        <p:txBody>
          <a:bodyPr wrap="square">
            <a:spAutoFit/>
          </a:bodyPr>
          <a:lstStyle/>
          <a:p>
            <a:pPr>
              <a:spcAft>
                <a:spcPts val="1080"/>
              </a:spcAft>
            </a:pPr>
            <a:r>
              <a:rPr sz="2400" b="0" i="1">
                <a:solidFill>
                  <a:srgbClr val="231D15"/>
                </a:solidFill>
                <a:latin typeface="Garamond"/>
              </a:rPr>
              <a:t>The Strategy of Alliance Dissolution and Operational Destruction (218–216 BC)</a:t>
            </a:r>
          </a:p>
        </p:txBody>
      </p:sp>
      <p:sp>
        <p:nvSpPr>
          <p:cNvPr id="5" name="TextBox 4"/>
          <p:cNvSpPr txBox="1"/>
          <p:nvPr/>
        </p:nvSpPr>
        <p:spPr>
          <a:xfrm>
            <a:off x="822960" y="6035040"/>
            <a:ext cx="10515600" cy="365760"/>
          </a:xfrm>
          <a:prstGeom prst="rect">
            <a:avLst/>
          </a:prstGeom>
          <a:noFill/>
        </p:spPr>
        <p:txBody>
          <a:bodyPr wrap="square">
            <a:spAutoFit/>
          </a:bodyPr>
          <a:lstStyle/>
          <a:p>
            <a:pPr>
              <a:spcAft>
                <a:spcPts val="540"/>
              </a:spcAft>
            </a:pPr>
            <a:r>
              <a:rPr sz="1200" b="0" i="0">
                <a:solidFill>
                  <a:srgbClr val="6B5B45"/>
                </a:solidFill>
                <a:latin typeface="Garamond"/>
              </a:rPr>
              <a:t>II-S03</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Strategic Dilemma (218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Roman strategic plans targeted Carthaginian power centers in Spain and Africa directly.</a:t>
            </a:r>
          </a:p>
          <a:p>
            <a:pPr>
              <a:spcAft>
                <a:spcPts val="990"/>
              </a:spcAft>
            </a:pPr>
            <a:r>
              <a:rPr sz="2200" b="0" i="0">
                <a:solidFill>
                  <a:srgbClr val="231D15"/>
                </a:solidFill>
                <a:latin typeface="Garamond"/>
              </a:rPr>
              <a:t>•  Rome commanded unchallenged naval supremacy, maritime logistics, and vast manpower reserves.</a:t>
            </a:r>
          </a:p>
          <a:p>
            <a:pPr>
              <a:spcAft>
                <a:spcPts val="990"/>
              </a:spcAft>
            </a:pPr>
            <a:r>
              <a:rPr sz="2200" b="0" i="0">
                <a:solidFill>
                  <a:srgbClr val="231D15"/>
                </a:solidFill>
                <a:latin typeface="Garamond"/>
              </a:rPr>
              <a:t>•  Carthage lacked the financial and demographic depth to win an attritional war.</a:t>
            </a:r>
          </a:p>
          <a:p>
            <a:pPr>
              <a:spcAft>
                <a:spcPts val="990"/>
              </a:spcAft>
            </a:pPr>
            <a:r>
              <a:rPr sz="2200" b="0" i="0">
                <a:solidFill>
                  <a:srgbClr val="231D15"/>
                </a:solidFill>
                <a:latin typeface="Garamond"/>
              </a:rPr>
              <a:t>•  A conventional perimeter defense guaranteed ultimate Carthaginian exhaustion and defeat.</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map of the western Mediterranean in 264–218 BC showing Roman territorial depth and Carthaginian domains.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II-S03 · 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Center of Gravity: The Alliance System</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Roman hegemony rested upon its confederation of subject Italian and Latin allies (*socii*).</a:t>
            </a:r>
          </a:p>
          <a:p>
            <a:pPr>
              <a:spcAft>
                <a:spcPts val="990"/>
              </a:spcAft>
            </a:pPr>
            <a:r>
              <a:rPr sz="2200" b="0" i="0">
                <a:solidFill>
                  <a:srgbClr val="231D15"/>
                </a:solidFill>
                <a:latin typeface="Garamond"/>
              </a:rPr>
              <a:t>•  The Latin Settlement of 338 BC provided an inexhaustible demographic manpower reservoir.</a:t>
            </a:r>
          </a:p>
          <a:p>
            <a:pPr>
              <a:spcAft>
                <a:spcPts val="990"/>
              </a:spcAft>
            </a:pPr>
            <a:r>
              <a:rPr sz="2200" b="0" i="0">
                <a:solidFill>
                  <a:srgbClr val="231D15"/>
                </a:solidFill>
                <a:latin typeface="Garamond"/>
              </a:rPr>
              <a:t>•  Battlefield annihilation aimed to demonstrate Roman military incapacity to protect confederates.</a:t>
            </a:r>
          </a:p>
          <a:p>
            <a:pPr>
              <a:spcAft>
                <a:spcPts val="990"/>
              </a:spcAft>
            </a:pPr>
            <a:r>
              <a:rPr sz="2200" b="0" i="0">
                <a:solidFill>
                  <a:srgbClr val="231D15"/>
                </a:solidFill>
                <a:latin typeface="Garamond"/>
              </a:rPr>
              <a:t>•  Allied prisoners were systematically released without ransom to foster regional political defection.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decision diagram: THE FABIAN CHOICE, with socii-discs loosening from the Rome-hub (the Settlement-of-338 architecture under stress).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II-S03 · 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Overland Vector (Spring–Autumn 218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Roman sea-power compelled an unprecedented 1,000-mile overland march from Carthago Nova.</a:t>
            </a:r>
          </a:p>
          <a:p>
            <a:pPr>
              <a:spcAft>
                <a:spcPts val="990"/>
              </a:spcAft>
            </a:pPr>
            <a:r>
              <a:rPr sz="2200" b="0" i="0">
                <a:solidFill>
                  <a:srgbClr val="231D15"/>
                </a:solidFill>
                <a:latin typeface="Garamond"/>
              </a:rPr>
              <a:t>•  Departed Spain with roughly 90,000 infantry and 12,000 cavalry in the tradition's arithmetic.</a:t>
            </a:r>
          </a:p>
          <a:p>
            <a:pPr>
              <a:spcAft>
                <a:spcPts val="990"/>
              </a:spcAft>
            </a:pPr>
            <a:r>
              <a:rPr sz="2200" b="0" i="0">
                <a:solidFill>
                  <a:srgbClr val="231D15"/>
                </a:solidFill>
                <a:latin typeface="Garamond"/>
              </a:rPr>
              <a:t>•  Arrived in Italy with 26,000 veterans attested by Hannibal's Lacinian inscription (Grade A).</a:t>
            </a:r>
          </a:p>
          <a:p>
            <a:pPr>
              <a:spcAft>
                <a:spcPts val="990"/>
              </a:spcAft>
            </a:pPr>
            <a:r>
              <a:rPr sz="2200" b="0" i="0">
                <a:solidFill>
                  <a:srgbClr val="231D15"/>
                </a:solidFill>
                <a:latin typeface="Garamond"/>
              </a:rPr>
              <a:t>•  Traded two-thirds of the army to gain total operational surprise and Cisalpine Gallic allies.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Hannibal's army descending into the Po valley after the Alpine crossing — late October 218 BC.</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II-S03 · 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Ticinus (November 218 BC): Stripping the Wings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Reconnaissance-in-force west of Pavia pitted consular cavalry directly against Punic horse.</a:t>
            </a:r>
          </a:p>
          <a:p>
            <a:pPr>
              <a:spcAft>
                <a:spcPts val="990"/>
              </a:spcAft>
            </a:pPr>
            <a:r>
              <a:rPr sz="2200" b="0" i="0">
                <a:solidFill>
                  <a:srgbClr val="231D15"/>
                </a:solidFill>
                <a:latin typeface="Garamond"/>
              </a:rPr>
              <a:t>•  Numidian light horse outflanked the Roman line in fluid, orbiting envelopments.</a:t>
            </a:r>
          </a:p>
          <a:p>
            <a:pPr>
              <a:spcAft>
                <a:spcPts val="990"/>
              </a:spcAft>
            </a:pPr>
            <a:r>
              <a:rPr sz="2200" b="0" i="0">
                <a:solidFill>
                  <a:srgbClr val="231D15"/>
                </a:solidFill>
                <a:latin typeface="Garamond"/>
              </a:rPr>
              <a:t>•  Consul Publius Cornelius Scipio was severely wounded and extracted from the field.</a:t>
            </a:r>
          </a:p>
          <a:p>
            <a:pPr>
              <a:spcAft>
                <a:spcPts val="990"/>
              </a:spcAft>
            </a:pPr>
            <a:r>
              <a:rPr sz="2200" b="0" i="0">
                <a:solidFill>
                  <a:srgbClr val="231D15"/>
                </a:solidFill>
                <a:latin typeface="Garamond"/>
              </a:rPr>
              <a:t>•  Established absolute Carthaginian cavalry superiority across the open plains of northern Italy.</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TICINUS, NOVEMBER 218 BC — 'The Collision' and 'The Orbit Closes' (mass against orbit).</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II-S03 · 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Trebia (December 218 BC): The Trap of Aggression</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Exploited consular command rotation and the personal political ambition of Sempronius Longus.</a:t>
            </a:r>
          </a:p>
          <a:p>
            <a:pPr>
              <a:spcAft>
                <a:spcPts val="990"/>
              </a:spcAft>
            </a:pPr>
            <a:r>
              <a:rPr sz="2200" b="0" i="0">
                <a:solidFill>
                  <a:srgbClr val="231D15"/>
                </a:solidFill>
                <a:latin typeface="Garamond"/>
              </a:rPr>
              <a:t>•  Baited Roman legions across the freezing river before dawn without breakfast or preparation.</a:t>
            </a:r>
          </a:p>
          <a:p>
            <a:pPr>
              <a:spcAft>
                <a:spcPts val="990"/>
              </a:spcAft>
            </a:pPr>
            <a:r>
              <a:rPr sz="2200" b="0" i="0">
                <a:solidFill>
                  <a:srgbClr val="231D15"/>
                </a:solidFill>
                <a:latin typeface="Garamond"/>
              </a:rPr>
              <a:t>•  Mago Barca’s concealed 2,000-man detachment struck the overextended Roman rear.</a:t>
            </a:r>
          </a:p>
          <a:p>
            <a:pPr>
              <a:spcAft>
                <a:spcPts val="990"/>
              </a:spcAft>
            </a:pPr>
            <a:r>
              <a:rPr sz="2200" b="0" i="0">
                <a:solidFill>
                  <a:srgbClr val="231D15"/>
                </a:solidFill>
                <a:latin typeface="Garamond"/>
              </a:rPr>
              <a:t>•  Destroyed 20,000 Romans; triggered a general rising of the Cisalpine Gauls.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THE TREBIA, DECEMBER 218 BC — 'The Bait', 'The Stripping of the Wings', 'The Watercourse', and 'The Breakthrough'.</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II-S03 · 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Arno Marshes (Spring 217 BC): Strategic Bypass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Consuls Flaminius and Servilius blocked the standard Apennine passes at Arretium and Ariminum.</a:t>
            </a:r>
          </a:p>
          <a:p>
            <a:pPr>
              <a:spcAft>
                <a:spcPts val="990"/>
              </a:spcAft>
            </a:pPr>
            <a:r>
              <a:rPr sz="2200" b="0" i="0">
                <a:solidFill>
                  <a:srgbClr val="231D15"/>
                </a:solidFill>
                <a:latin typeface="Garamond"/>
              </a:rPr>
              <a:t>•  Hannibal bypassed both blocking armies via an unexpected four-day march through chest-deep marshes.</a:t>
            </a:r>
          </a:p>
          <a:p>
            <a:pPr>
              <a:spcAft>
                <a:spcPts val="990"/>
              </a:spcAft>
            </a:pPr>
            <a:r>
              <a:rPr sz="2200" b="0" i="0">
                <a:solidFill>
                  <a:srgbClr val="231D15"/>
                </a:solidFill>
                <a:latin typeface="Garamond"/>
              </a:rPr>
              <a:t>•  Endured severe physical exhaustion, losing baggage trains and sight in his right eye.</a:t>
            </a:r>
          </a:p>
          <a:p>
            <a:pPr>
              <a:spcAft>
                <a:spcPts val="990"/>
              </a:spcAft>
            </a:pPr>
            <a:r>
              <a:rPr sz="2200" b="0" i="0">
                <a:solidFill>
                  <a:srgbClr val="231D15"/>
                </a:solidFill>
                <a:latin typeface="Garamond"/>
              </a:rPr>
              <a:t>•  Emerged south of consular positions, directly threatening Etruria and unbarring the road to Rome.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Operational overview map of the Arno marsh crossing (spring 217 BC) bypassing consular positions at Arretium and Ariminum.</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II-S03 · 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Lake Trasimene (June 217 BC): Annihilation in the Defile</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Baited Flaminius into reckless pursuit by devastating Italian farms under the consul's eyes.</a:t>
            </a:r>
          </a:p>
          <a:p>
            <a:pPr>
              <a:spcAft>
                <a:spcPts val="990"/>
              </a:spcAft>
            </a:pPr>
            <a:r>
              <a:rPr sz="2200" b="0" i="0">
                <a:solidFill>
                  <a:srgbClr val="231D15"/>
                </a:solidFill>
                <a:latin typeface="Garamond"/>
              </a:rPr>
              <a:t>•  Exploited morning lake mist to conceal Gallic and Iberian troops along commanding ridges.</a:t>
            </a:r>
          </a:p>
          <a:p>
            <a:pPr>
              <a:spcAft>
                <a:spcPts val="990"/>
              </a:spcAft>
            </a:pPr>
            <a:r>
              <a:rPr sz="2200" b="0" i="0">
                <a:solidFill>
                  <a:srgbClr val="231D15"/>
                </a:solidFill>
                <a:latin typeface="Garamond"/>
              </a:rPr>
              <a:t>•  Trapped the entire consular column between forested heights and the shoreline waters.</a:t>
            </a:r>
          </a:p>
          <a:p>
            <a:pPr>
              <a:spcAft>
                <a:spcPts val="990"/>
              </a:spcAft>
            </a:pPr>
            <a:r>
              <a:rPr sz="2200" b="0" i="0">
                <a:solidFill>
                  <a:srgbClr val="231D15"/>
                </a:solidFill>
                <a:latin typeface="Garamond"/>
              </a:rPr>
              <a:t>•  Killed 15,000 and captured 10,000; released allied prisoners to underline the anti-Roman thesis.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Topographic three-quarter view of the Trasimene defile from above (lake, narrow road, and concealed forces in northern hills).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II-S03 · 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Fabian Crisis (217 BC): Denial vs. Political Impatience</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Dictator Fabius Maximus instituted strategic deterrence by denial, refusing pitched set-piece battles.</a:t>
            </a:r>
          </a:p>
          <a:p>
            <a:pPr>
              <a:spcAft>
                <a:spcPts val="990"/>
              </a:spcAft>
            </a:pPr>
            <a:r>
              <a:rPr sz="2200" b="0" i="0">
                <a:solidFill>
                  <a:srgbClr val="231D15"/>
                </a:solidFill>
                <a:latin typeface="Garamond"/>
              </a:rPr>
              <a:t>•  Roman forces shadowed Punic columns along ridgelines, picking off foraging detachments.</a:t>
            </a:r>
          </a:p>
          <a:p>
            <a:pPr>
              <a:spcAft>
                <a:spcPts val="990"/>
              </a:spcAft>
            </a:pPr>
            <a:r>
              <a:rPr sz="2200" b="0" i="0">
                <a:solidFill>
                  <a:srgbClr val="231D15"/>
                </a:solidFill>
                <a:latin typeface="Garamond"/>
              </a:rPr>
              <a:t>•  Hannibal exposed Roman strategic frustration, escaping the Falernian trap via torch-bearing oxen.</a:t>
            </a:r>
          </a:p>
          <a:p>
            <a:pPr>
              <a:spcAft>
                <a:spcPts val="990"/>
              </a:spcAft>
            </a:pPr>
            <a:r>
              <a:rPr sz="2200" b="0" i="0">
                <a:solidFill>
                  <a:srgbClr val="231D15"/>
                </a:solidFill>
                <a:latin typeface="Garamond"/>
              </a:rPr>
              <a:t>•  Exploited Roman political rage to split command, luring Minucius into near-annihilation at Geronium.</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THE FABIAN CHOICE, 217 BC (doctrine-paths: Consuetudo vs. Ratio Fabiana, ridgeline march vs. Carthaginian raiding).</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II-S03 · 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Cannae (2 August 216 BC): The Arithmetic of Mass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Hannibal seized the critical Roman forward grain magazine at Cannae on the Apulian plain.</a:t>
            </a:r>
          </a:p>
          <a:p>
            <a:pPr>
              <a:spcAft>
                <a:spcPts val="990"/>
              </a:spcAft>
            </a:pPr>
            <a:r>
              <a:rPr sz="2200" b="0" i="0">
                <a:solidFill>
                  <a:srgbClr val="231D15"/>
                </a:solidFill>
                <a:latin typeface="Garamond"/>
              </a:rPr>
              <a:t>•  Rome mobilized eight legions, assembling an unprecedented 86,000-man field army under divided consuls.</a:t>
            </a:r>
          </a:p>
          <a:p>
            <a:pPr>
              <a:spcAft>
                <a:spcPts val="990"/>
              </a:spcAft>
            </a:pPr>
            <a:r>
              <a:rPr sz="2200" b="0" i="0">
                <a:solidFill>
                  <a:srgbClr val="231D15"/>
                </a:solidFill>
                <a:latin typeface="Garamond"/>
              </a:rPr>
              <a:t>•  Alternating daily command placed aggressive popularis consul Varro in charge on open terrain.</a:t>
            </a:r>
          </a:p>
          <a:p>
            <a:pPr>
              <a:spcAft>
                <a:spcPts val="990"/>
              </a:spcAft>
            </a:pPr>
            <a:r>
              <a:rPr sz="2200" b="0" i="0">
                <a:solidFill>
                  <a:srgbClr val="231D15"/>
                </a:solidFill>
                <a:latin typeface="Garamond"/>
              </a:rPr>
              <a:t>•  Varro compressed legions into an abnormally narrow, deep ram to break the Punic center.</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The disposition of the armies at Cannae, 2 August 216 BC — high-altitude tactical diagram in General Staff style.</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II-S03 · 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Cannae: The Encirclement Absolute</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Gallic-Iberian center deployed in a convex crescent that yielded gradually into a concave pocket.</a:t>
            </a:r>
          </a:p>
          <a:p>
            <a:pPr>
              <a:spcAft>
                <a:spcPts val="990"/>
              </a:spcAft>
            </a:pPr>
            <a:r>
              <a:rPr sz="2200" b="0" i="0">
                <a:solidFill>
                  <a:srgbClr val="231D15"/>
                </a:solidFill>
                <a:latin typeface="Garamond"/>
              </a:rPr>
              <a:t>•  Undrilled mass of Roman infantry surged blindly forward into the receding center.</a:t>
            </a:r>
          </a:p>
          <a:p>
            <a:pPr>
              <a:spcAft>
                <a:spcPts val="990"/>
              </a:spcAft>
            </a:pPr>
            <a:r>
              <a:rPr sz="2200" b="0" i="0">
                <a:solidFill>
                  <a:srgbClr val="231D15"/>
                </a:solidFill>
                <a:latin typeface="Garamond"/>
              </a:rPr>
              <a:t>•  Veteran African infantry columns on the wings wheeled inward ninety degrees onto Roman flanks.</a:t>
            </a:r>
          </a:p>
          <a:p>
            <a:pPr>
              <a:spcAft>
                <a:spcPts val="990"/>
              </a:spcAft>
            </a:pPr>
            <a:r>
              <a:rPr sz="2200" b="0" i="0">
                <a:solidFill>
                  <a:srgbClr val="231D15"/>
                </a:solidFill>
                <a:latin typeface="Garamond"/>
              </a:rPr>
              <a:t>•  Hasdrubal’s victorious heavy cavalry sealed the rear, compressing the trapped legions into slaughter.</a:t>
            </a:r>
          </a:p>
          <a:p>
            <a:pPr>
              <a:spcAft>
                <a:spcPts val="990"/>
              </a:spcAft>
            </a:pPr>
            <a:r>
              <a:rPr sz="2200" b="0" i="0">
                <a:solidFill>
                  <a:srgbClr val="231D15"/>
                </a:solidFill>
                <a:latin typeface="Garamond"/>
              </a:rPr>
              <a:t>•  Tradition records 48,000 to 70,000 dead, including Paullus, Minucius, and 80 senatorial magistrates.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CANNAE, 2 AUGUST 216 BC — 'The Dispositions', 'The Inversion', 'The Door Closes', and 'The Arithmetic'.</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II-S03 · 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Post-Cannae Decision: The Rejection of the March</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Maharbal demanded an immediate five-day cavalry dash on the undefended city of Rome.</a:t>
            </a:r>
          </a:p>
          <a:p>
            <a:pPr>
              <a:spcAft>
                <a:spcPts val="990"/>
              </a:spcAft>
            </a:pPr>
            <a:r>
              <a:rPr sz="2200" b="0" i="0">
                <a:solidFill>
                  <a:srgbClr val="231D15"/>
                </a:solidFill>
                <a:latin typeface="Garamond"/>
              </a:rPr>
              <a:t>•  Hannibal lacked heavy siege engines, local logistics, and coastal resupply to invest Rome.</a:t>
            </a:r>
          </a:p>
          <a:p>
            <a:pPr>
              <a:spcAft>
                <a:spcPts val="990"/>
              </a:spcAft>
            </a:pPr>
            <a:r>
              <a:rPr sz="2200" b="0" i="0">
                <a:solidFill>
                  <a:srgbClr val="231D15"/>
                </a:solidFill>
                <a:latin typeface="Garamond"/>
              </a:rPr>
              <a:t>•  A failed assault on Rome would squander the strategic capital won at Cannae.</a:t>
            </a:r>
          </a:p>
          <a:p>
            <a:pPr>
              <a:spcAft>
                <a:spcPts val="990"/>
              </a:spcAft>
            </a:pPr>
            <a:r>
              <a:rPr sz="2200" b="0" i="0">
                <a:solidFill>
                  <a:srgbClr val="231D15"/>
                </a:solidFill>
                <a:latin typeface="Garamond"/>
              </a:rPr>
              <a:t>•  Directing the army southward aligned strictly with the political goal of alliance dissolution.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Portrait of Hannibal Barca at thirty (c. 218 BC), depicting intelligent watchfulness, linen tunic, and bronze scale corselet.</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II-S03 · 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Fatal Flaw: The Central Core Holds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Capua, Tarentum, Syracuse, and southern Italian populations defected to Carthage across 216–215 BC.</a:t>
            </a:r>
          </a:p>
          <a:p>
            <a:pPr>
              <a:spcAft>
                <a:spcPts val="990"/>
              </a:spcAft>
            </a:pPr>
            <a:r>
              <a:rPr sz="2200" b="0" i="0">
                <a:solidFill>
                  <a:srgbClr val="231D15"/>
                </a:solidFill>
                <a:latin typeface="Garamond"/>
              </a:rPr>
              <a:t>•  The Latin colonies and central Italian *socii* remained stubbornly loyal to the Republic.</a:t>
            </a:r>
          </a:p>
          <a:p>
            <a:pPr>
              <a:spcAft>
                <a:spcPts val="990"/>
              </a:spcAft>
            </a:pPr>
            <a:r>
              <a:rPr sz="2200" b="0" i="0">
                <a:solidFill>
                  <a:srgbClr val="231D15"/>
                </a:solidFill>
                <a:latin typeface="Garamond"/>
              </a:rPr>
              <a:t>•  Hannibal lacked the demographic and siege resources to protect defected cities from Roman retaking.</a:t>
            </a:r>
          </a:p>
          <a:p>
            <a:pPr>
              <a:spcAft>
                <a:spcPts val="990"/>
              </a:spcAft>
            </a:pPr>
            <a:r>
              <a:rPr sz="2200" b="0" i="0">
                <a:solidFill>
                  <a:srgbClr val="231D15"/>
                </a:solidFill>
                <a:latin typeface="Garamond"/>
              </a:rPr>
              <a:t>•  Roman institutional depth and alliance cohesion absorbed the catastrophe, shifting the war to attrition.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territorial map of peninsular Italy (post-Cannae, 216–215 BC), contrasting defected Greek/southern regions with the loyal Latin/central core.</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II-S03 · 12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