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By 256 BC, the First Punic War had reached strategic deadlock. Rome dominated the Sicilian land fighting, yet Carthage’s unreduced fortresses at Lilybaeum and Drepana survived via sea replenishment. The Roman Senate resolved to cut the Gordian knot: carry the war directly onto African soil to force Carthage to recall her island garrisons. The result was Cape Ecnomus, off Sicily's southern coast. Though overshadowed in popular memory by land battles like Cannae, Ecnomus remains arguably the largest fleet collision in antiquity. Graded B in our compendium’s apparatus, its operational geometry reveals how quickly agrarian Rome engineered an unprecedented doctrine of deep naval projection.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Ancient naval arithmetic must always be weighed with care. Polybius records that Rome launched 330 quinqueremes carrying 140,000 men, while Hamilcar and Hanno countered with 350 warships manned by roughly 150,000. Even if we accept modern critical adjustments—which scale Roman embarked strength down to between 100,000 and 120,000 including rowers—the aggregate mass exceeds almost any fleet battle in world history. For comparison, the Battle of Jutland in 1916 engaged roughly 100,000 men, while Trafalgar engaged barely 30,000. At Ecnomus, two Mediterranean empires mobilized the rowed fighting population of whole maritime systems for a single morning's collision in open water.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strategic logic of the African expedition was direct: Carthage could not be dislodged from Sicily by siegecraft alone. So long as the Carthaginian navy held access to Lilybaeum, the Punic epikrateia remained impenetrable to land siege. By projecting two consular armies under Lucius Manlius Vulso and Marcus Atilius Regulus straight to the Punic heartland, Rome intended to force Carthage to recall her Sicilian expeditionary forces to preserve the metropolis itself. Yet this audacious gambit demanded an operational capability Rome had lacked eight years prior: navigating and defending an immense train of horse-transports and supply hulls across a hundred miles of contested sea against skilled Punic squadrons.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Rome’s sudden rise to naval parity rested upon industrial standardization and tactical asymmetry. Having reverse-engineered a stranded Punic quinquereme early in the war, Roman shipwrights mass-produced identical hulls. Crucially, they mounted the corvus—a 36-foot hinged assault bridge bearing a heavy iron beak. Carthaginian naval doctrine emphasized fluid ramming and outmaneuvering (diekplous and periplous). The corvus neutralized that advantage: whenever an enemy came alongside or bow-to-bow, the raven fell, locking decks together so Roman heavy legionaries could overrun the lighter Punic crews. Although the device later contributed to catastrophic storm losses off Pachynus, at Ecnomus it gave the Roman wedge its lethal bite.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Roman tactical deployment at Ecnomus was an exceptional piece of operational architecture. To safeguard the invasion force, the consuls organized their 330 vessels into an enormous wedge. The first and second squadrons formed the two converging sides of an arrowhead, led at the apex by the consuls' flagships. Behind them, the third squadron formed the transverse base, towing the horse-transports and logistics craft. Bringing up the rear was the fourth squadron, the triarii classis, acting as a tactical reserve. This geometric disposition shielded the vulnerable transports inside an impenetrable pocket of warships, presenting a formidable prow to any frontal interdiction.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Carthaginian admirals, Hamilcar and Hanno, deployed their 350 quinqueremes in a broad cordon across the Sicilian coast, extending their seaward wing far into open water and their left toward the shore. Recognizing that a frontal collision against the corvus was suicidal, Hamilcar engineered a classic tactical bait. When the Roman wedge struck his center, the Carthaginian ships gave way in a planned feigned retreat. Eager to break the Punic line, Vulso and Regulus plunged forward in reckless pursuit. In doing so, they tore the apex of the wedge away from the slower third squadron towing the heavy transports. The trap was sprung.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Within an hour, Ecnomus ceased to be a single fleet action and disintegrated into three separate battles spread across miles of sea. In the center, the consuls pressed Hamilcar's retreating ships, which eventually turned to fight. Near the Sicilian coast, the Punic left wing swept down upon the Roman third squadron; the Romans cast off their towlines and fought a desperate defensive action, pinned against the rocky beaches. Simultaneously, Hanno’s fast right wing swept from the open sea to envelop the Roman reserve triarii. The Carthaginian plan had successfully fractured the Roman armada, isolating the supply train and imperiling the entire invasion.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battle turned on Roman tactical discipline and operational awareness. Once Hamilcar’s center was shattered by superior Roman boarding combat, the consuls did not pursue fleeing vessels into the open Mediterranean. Instead, Vulso and Regulus executed an extraordinary maneuver: they wheeled their victorious squadrons about and raced back toward their beleaguered rear echelons. Vulso struck the rear of Hanno’s seaward squadron, rescuing the fourth squadron. Regulus then swept into the flank of the Carthaginian coastal force, boxing them against the very shoreline where they had cornered the Roman transports. Trapped between two fires, the Punic left was largely captured or destroyed.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arithmetic of victory at Ecnomus was conclusive. Polybius records that Carthage lost roughly 30 quinqueremes sunk and 64 captured (modern accounts summarize approximately 80 lost), against 24 Roman ships sunk and none captured. More importantly, the operational path to Africa was blown wide open. The shattered Punic fleet withdrew to defend the approaches to Carthage, leaving the Roman expeditionary force free to make landfall unmolested at the promontory of Aspis on Cape Bon. Ecnomus stands as the triumph that validated Rome's astonishing decade-long transformation from an agrarian peninsular league into an amphibious Mediterranean superpower capable of intercontinental invasion.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has history canonized Cannae while letting Ecnomus fade? The divergence lies in the sociology of Roman historical memory. Republican history was penned by senators like Fabius Pictor. Cannae was a visceral patrician nightmare: one-fourth of the Senate, a reigning consul, and dozens of military tribunes slaughtered in Italian soil within hours. At Ecnomus, despite the titanic scale, the dead were largely Greek and southern Italian allied rowers (socii navales) whose sacrifice left few aristocratic mourners in the Forum. Furthermore, Regulus's subsequent humiliation at the Bagradas and the loss of the return fleet off Pachynus cast a dark retrospective shadow over the strategic triumph that preceded them.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Ecnomus: The Biggest Battle Nobody Knows</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Fleet Tactics, Combined Arms at Sea, and the Opening of the African Front (256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II-S02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Colossus at Cape Ecnomus (256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Fought off southern Sicily during the ninth year of the First Punic War.</a:t>
            </a:r>
          </a:p>
          <a:p>
            <a:pPr>
              <a:spcAft>
                <a:spcPts val="990"/>
              </a:spcAft>
            </a:pPr>
            <a:r>
              <a:rPr sz="2200" b="0" i="0">
                <a:solidFill>
                  <a:srgbClr val="231D15"/>
                </a:solidFill>
                <a:latin typeface="Garamond"/>
              </a:rPr>
              <a:t>•  Rome mounts a massive invasion fleet to bypass the Sicilian stalemate.</a:t>
            </a:r>
          </a:p>
          <a:p>
            <a:pPr>
              <a:spcAft>
                <a:spcPts val="990"/>
              </a:spcAft>
            </a:pPr>
            <a:r>
              <a:rPr sz="2200" b="0" i="0">
                <a:solidFill>
                  <a:srgbClr val="231D15"/>
                </a:solidFill>
                <a:latin typeface="Garamond"/>
              </a:rPr>
              <a:t>•  Carthage deploys her entire naval strength to bar the passage to Africa.</a:t>
            </a:r>
          </a:p>
          <a:p>
            <a:pPr>
              <a:spcAft>
                <a:spcPts val="990"/>
              </a:spcAft>
            </a:pPr>
            <a:r>
              <a:rPr sz="2200" b="0" i="0">
                <a:solidFill>
                  <a:srgbClr val="231D15"/>
                </a:solidFill>
                <a:latin typeface="Garamond"/>
              </a:rPr>
              <a:t>•  Attestation grade B: documented primarily through Polybius's detailed operational narrative.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map of the western Mediterranean in 264 BC, highlighting the naval route from Cape Ecnomus to Cape Bon.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II-S02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Arithmetic of Giants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Ancient tradition records 330 Roman and 350 Carthaginian warships engaged.</a:t>
            </a:r>
          </a:p>
          <a:p>
            <a:pPr>
              <a:spcAft>
                <a:spcPts val="990"/>
              </a:spcAft>
            </a:pPr>
            <a:r>
              <a:rPr sz="2200" b="0" i="0">
                <a:solidFill>
                  <a:srgbClr val="231D15"/>
                </a:solidFill>
                <a:latin typeface="Garamond"/>
              </a:rPr>
              <a:t>•  The tradition's arithmetic claims nearly 300,000 sailors, marines, and soldiers afloat.</a:t>
            </a:r>
          </a:p>
          <a:p>
            <a:pPr>
              <a:spcAft>
                <a:spcPts val="990"/>
              </a:spcAft>
            </a:pPr>
            <a:r>
              <a:rPr sz="2200" b="0" i="0">
                <a:solidFill>
                  <a:srgbClr val="231D15"/>
                </a:solidFill>
                <a:latin typeface="Garamond"/>
              </a:rPr>
              <a:t>•  Modern scholarship hedges embarked manpower more soberly at 100,000 to 120,000 Romans.</a:t>
            </a:r>
          </a:p>
          <a:p>
            <a:pPr>
              <a:spcAft>
                <a:spcPts val="990"/>
              </a:spcAft>
            </a:pPr>
            <a:r>
              <a:rPr sz="2200" b="0" i="0">
                <a:solidFill>
                  <a:srgbClr val="231D15"/>
                </a:solidFill>
                <a:latin typeface="Garamond"/>
              </a:rPr>
              <a:t>•  Personnel numbers far exceeded modern fleet actions like Trafalgar or Jutland.</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 comparative manpower scale graphic contrasting ancient tradition against modern critical estimates and later fleet actions.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II-S02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Strategic Pivot: Why Africa?</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Sicilian fortress bases like Lilybaeum resisted endless Roman land investment.</a:t>
            </a:r>
          </a:p>
          <a:p>
            <a:pPr>
              <a:spcAft>
                <a:spcPts val="990"/>
              </a:spcAft>
            </a:pPr>
            <a:r>
              <a:rPr sz="2200" b="0" i="0">
                <a:solidFill>
                  <a:srgbClr val="231D15"/>
                </a:solidFill>
                <a:latin typeface="Garamond"/>
              </a:rPr>
              <a:t>•  Carthaginian maritime lines kept the western Sicilian epikrateia permanently sustained.</a:t>
            </a:r>
          </a:p>
          <a:p>
            <a:pPr>
              <a:spcAft>
                <a:spcPts val="990"/>
              </a:spcAft>
            </a:pPr>
            <a:r>
              <a:rPr sz="2200" b="0" i="0">
                <a:solidFill>
                  <a:srgbClr val="231D15"/>
                </a:solidFill>
                <a:latin typeface="Garamond"/>
              </a:rPr>
              <a:t>•  Direct assault on Carthage forced an existential metropolitan defense.</a:t>
            </a:r>
          </a:p>
          <a:p>
            <a:pPr>
              <a:spcAft>
                <a:spcPts val="990"/>
              </a:spcAft>
            </a:pPr>
            <a:r>
              <a:rPr sz="2200" b="0" i="0">
                <a:solidFill>
                  <a:srgbClr val="231D15"/>
                </a:solidFill>
                <a:latin typeface="Garamond"/>
              </a:rPr>
              <a:t>•  Invasion required transporting consular legions, cavalry, and campaign materiel overseas.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Map plate showing the central Mediterranean theater: the bottleneck of Sicily contrasted with the open sea-lane to the Cape Bon peninsula.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II-S02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Machine: Rome's Floating Bastions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Roman quinqueremes carried three hundred rowers and roughly one hundred twenty marines.</a:t>
            </a:r>
          </a:p>
          <a:p>
            <a:pPr>
              <a:spcAft>
                <a:spcPts val="990"/>
              </a:spcAft>
            </a:pPr>
            <a:r>
              <a:rPr sz="2200" b="0" i="0">
                <a:solidFill>
                  <a:srgbClr val="231D15"/>
                </a:solidFill>
                <a:latin typeface="Garamond"/>
              </a:rPr>
              <a:t>•  The corvus boarding engine converted fluid sea-maneuver into close infantry melee.</a:t>
            </a:r>
          </a:p>
          <a:p>
            <a:pPr>
              <a:spcAft>
                <a:spcPts val="990"/>
              </a:spcAft>
            </a:pPr>
            <a:r>
              <a:rPr sz="2200" b="0" i="0">
                <a:solidFill>
                  <a:srgbClr val="231D15"/>
                </a:solidFill>
                <a:latin typeface="Garamond"/>
              </a:rPr>
              <a:t>•  Heavy boarding gangways compromised vessel stability in rough water.</a:t>
            </a:r>
          </a:p>
          <a:p>
            <a:pPr>
              <a:spcAft>
                <a:spcPts val="990"/>
              </a:spcAft>
            </a:pPr>
            <a:r>
              <a:rPr sz="2200" b="0" i="0">
                <a:solidFill>
                  <a:srgbClr val="231D15"/>
                </a:solidFill>
                <a:latin typeface="Garamond"/>
              </a:rPr>
              <a:t>•  Roman crews countered Punic seamanship by forcing land battles on wooden decks.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Technical cross-section diagram of a Roman quinquereme equipped with the corvus, c. 260 BC, showing the forward boarding gantry.</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II-S02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Roman Wedge: Geometry of Advance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First and second squadrons formed the converging prow of a massive triangle.</a:t>
            </a:r>
          </a:p>
          <a:p>
            <a:pPr>
              <a:spcAft>
                <a:spcPts val="990"/>
              </a:spcAft>
            </a:pPr>
            <a:r>
              <a:rPr sz="2200" b="0" i="0">
                <a:solidFill>
                  <a:srgbClr val="231D15"/>
                </a:solidFill>
                <a:latin typeface="Garamond"/>
              </a:rPr>
              <a:t>•  Consuls Vulso and Regulus led each forward wing from their flagships.</a:t>
            </a:r>
          </a:p>
          <a:p>
            <a:pPr>
              <a:spcAft>
                <a:spcPts val="990"/>
              </a:spcAft>
            </a:pPr>
            <a:r>
              <a:rPr sz="2200" b="0" i="0">
                <a:solidFill>
                  <a:srgbClr val="231D15"/>
                </a:solidFill>
                <a:latin typeface="Garamond"/>
              </a:rPr>
              <a:t>•  The third squadron formed the base, towing vulnerable horse-transports.</a:t>
            </a:r>
          </a:p>
          <a:p>
            <a:pPr>
              <a:spcAft>
                <a:spcPts val="990"/>
              </a:spcAft>
            </a:pPr>
            <a:r>
              <a:rPr sz="2200" b="0" i="0">
                <a:solidFill>
                  <a:srgbClr val="231D15"/>
                </a:solidFill>
                <a:latin typeface="Garamond"/>
              </a:rPr>
              <a:t>•  The fourth squadron, the triarii classis, stood in reserve astern.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 ECNOMUS, 256 BC: Schematic showing the crimson Roman wedge advancing across pale Aegean-blue wash.</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II-S02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Punic Trap: The Feigned Retreat</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Carthage arrayed 350 warships in an extended line across the Roman path.</a:t>
            </a:r>
          </a:p>
          <a:p>
            <a:pPr>
              <a:spcAft>
                <a:spcPts val="990"/>
              </a:spcAft>
            </a:pPr>
            <a:r>
              <a:rPr sz="2200" b="0" i="0">
                <a:solidFill>
                  <a:srgbClr val="231D15"/>
                </a:solidFill>
                <a:latin typeface="Garamond"/>
              </a:rPr>
              <a:t>•  Punic center under Hamilcar staged an intentional withdrawal upon Roman contact.</a:t>
            </a:r>
          </a:p>
          <a:p>
            <a:pPr>
              <a:spcAft>
                <a:spcPts val="990"/>
              </a:spcAft>
            </a:pPr>
            <a:r>
              <a:rPr sz="2200" b="0" i="0">
                <a:solidFill>
                  <a:srgbClr val="231D15"/>
                </a:solidFill>
                <a:latin typeface="Garamond"/>
              </a:rPr>
              <a:t>•  Vulso and Regulus pursued aggressively, pulling the wedge away from its base.</a:t>
            </a:r>
          </a:p>
          <a:p>
            <a:pPr>
              <a:spcAft>
                <a:spcPts val="990"/>
              </a:spcAft>
            </a:pPr>
            <a:r>
              <a:rPr sz="2200" b="0" i="0">
                <a:solidFill>
                  <a:srgbClr val="231D15"/>
                </a:solidFill>
                <a:latin typeface="Garamond"/>
              </a:rPr>
              <a:t>•  Punic wings waited for the gap to widen before striking the rear.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 ECNOMUS, 256 BC: Engagement-star (1) showing the Punic center drawing the Roman consular wedge forward.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II-S02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Three Battles in One Sea</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engagement fractured into three distinct, isolated actions spanning miles.</a:t>
            </a:r>
          </a:p>
          <a:p>
            <a:pPr>
              <a:spcAft>
                <a:spcPts val="990"/>
              </a:spcAft>
            </a:pPr>
            <a:r>
              <a:rPr sz="2200" b="0" i="0">
                <a:solidFill>
                  <a:srgbClr val="231D15"/>
                </a:solidFill>
                <a:latin typeface="Garamond"/>
              </a:rPr>
              <a:t>•  The consular wedge fought Hamilcar’s center far out in open water.</a:t>
            </a:r>
          </a:p>
          <a:p>
            <a:pPr>
              <a:spcAft>
                <a:spcPts val="990"/>
              </a:spcAft>
            </a:pPr>
            <a:r>
              <a:rPr sz="2200" b="0" i="0">
                <a:solidFill>
                  <a:srgbClr val="231D15"/>
                </a:solidFill>
                <a:latin typeface="Garamond"/>
              </a:rPr>
              <a:t>•  The Carthaginian left pinned the Roman transport squadron against the shore.</a:t>
            </a:r>
          </a:p>
          <a:p>
            <a:pPr>
              <a:spcAft>
                <a:spcPts val="990"/>
              </a:spcAft>
            </a:pPr>
            <a:r>
              <a:rPr sz="2200" b="0" i="0">
                <a:solidFill>
                  <a:srgbClr val="231D15"/>
                </a:solidFill>
                <a:latin typeface="Garamond"/>
              </a:rPr>
              <a:t>•  Hanno’s seaward wing assaulted the isolated fourth squadron from the flank.</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naval engagement at Ecnomus (256 BC) — overhead schematic illustrating the three separate engagements across the sea.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II-S02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Consular Wheel: Deciding the Day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Roman heavy boarding doctrine systematically dismantled Hamilcar’s center.</a:t>
            </a:r>
          </a:p>
          <a:p>
            <a:pPr>
              <a:spcAft>
                <a:spcPts val="990"/>
              </a:spcAft>
            </a:pPr>
            <a:r>
              <a:rPr sz="2200" b="0" i="0">
                <a:solidFill>
                  <a:srgbClr val="231D15"/>
                </a:solidFill>
                <a:latin typeface="Garamond"/>
              </a:rPr>
              <a:t>•  Instead of pursuing broken ships, the consuls wheeled their squadrons around.</a:t>
            </a:r>
          </a:p>
          <a:p>
            <a:pPr>
              <a:spcAft>
                <a:spcPts val="990"/>
              </a:spcAft>
            </a:pPr>
            <a:r>
              <a:rPr sz="2200" b="0" i="0">
                <a:solidFill>
                  <a:srgbClr val="231D15"/>
                </a:solidFill>
                <a:latin typeface="Garamond"/>
              </a:rPr>
              <a:t>•  Vulso smashed into Hanno’s rear to relieve the hard-pressed reserves.</a:t>
            </a:r>
          </a:p>
          <a:p>
            <a:pPr>
              <a:spcAft>
                <a:spcPts val="990"/>
              </a:spcAft>
            </a:pPr>
            <a:r>
              <a:rPr sz="2200" b="0" i="0">
                <a:solidFill>
                  <a:srgbClr val="231D15"/>
                </a:solidFill>
                <a:latin typeface="Garamond"/>
              </a:rPr>
              <a:t>•  Regulus struck the Punic left, trapping them against the Sicilian coast.</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 ECNOMUS, 256 BC: Curved crimson return-arrows showing the consular squadrons wheeling back into fights (2) and (3).</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II-S02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Road to Aspis: Operational Yield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Carthage lost approximately 80 ships sunk or captured; Rome lost 24.</a:t>
            </a:r>
          </a:p>
          <a:p>
            <a:pPr>
              <a:spcAft>
                <a:spcPts val="990"/>
              </a:spcAft>
            </a:pPr>
            <a:r>
              <a:rPr sz="2200" b="0" i="0">
                <a:solidFill>
                  <a:srgbClr val="231D15"/>
                </a:solidFill>
                <a:latin typeface="Garamond"/>
              </a:rPr>
              <a:t>•  The Punic battle-fleet broke contact and retreated to defend the metropolis.</a:t>
            </a:r>
          </a:p>
          <a:p>
            <a:pPr>
              <a:spcAft>
                <a:spcPts val="990"/>
              </a:spcAft>
            </a:pPr>
            <a:r>
              <a:rPr sz="2200" b="0" i="0">
                <a:solidFill>
                  <a:srgbClr val="231D15"/>
                </a:solidFill>
                <a:latin typeface="Garamond"/>
              </a:rPr>
              <a:t>•  The Roman invasion armada crossed unhindered, making landfall at Aspis.</a:t>
            </a:r>
          </a:p>
          <a:p>
            <a:pPr>
              <a:spcAft>
                <a:spcPts val="990"/>
              </a:spcAft>
            </a:pPr>
            <a:r>
              <a:rPr sz="2200" b="0" i="0">
                <a:solidFill>
                  <a:srgbClr val="231D15"/>
                </a:solidFill>
                <a:latin typeface="Garamond"/>
              </a:rPr>
              <a:t>•  Ecnomus proved that Roman crash-program sea power could win deep projection.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Operational map showing the passage of the Roman fleet from Cape Ecnomus to the disembarkation at Aspis (Cape Bon peninsula).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II-S02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Why Memory Kept Cannae and Dropped Ecnomus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Cannae butchered eighty Roman senators, leaving trauma etched into patrician memory.</a:t>
            </a:r>
          </a:p>
          <a:p>
            <a:pPr>
              <a:spcAft>
                <a:spcPts val="990"/>
              </a:spcAft>
            </a:pPr>
            <a:r>
              <a:rPr sz="2200" b="0" i="0">
                <a:solidFill>
                  <a:srgbClr val="231D15"/>
                </a:solidFill>
                <a:latin typeface="Garamond"/>
              </a:rPr>
              <a:t>•  Ecnomus's dead were primarily allied oarsmen (socii navales) and provincial crews.</a:t>
            </a:r>
          </a:p>
          <a:p>
            <a:pPr>
              <a:spcAft>
                <a:spcPts val="990"/>
              </a:spcAft>
            </a:pPr>
            <a:r>
              <a:rPr sz="2200" b="0" i="0">
                <a:solidFill>
                  <a:srgbClr val="231D15"/>
                </a:solidFill>
                <a:latin typeface="Garamond"/>
              </a:rPr>
              <a:t>•  Republican historiography was written by senatorial aristocrats fixated on legionary honor.</a:t>
            </a:r>
          </a:p>
          <a:p>
            <a:pPr>
              <a:spcAft>
                <a:spcPts val="990"/>
              </a:spcAft>
            </a:pPr>
            <a:r>
              <a:rPr sz="2200" b="0" i="0">
                <a:solidFill>
                  <a:srgbClr val="231D15"/>
                </a:solidFill>
                <a:latin typeface="Garamond"/>
              </a:rPr>
              <a:t>•  Regulus's subsequent disaster in Africa overshadowed the naval victory that enabled it.</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Side-by-side contrast graphic: the Columna Rostrata epigraphic fragment vs the casualty ledger of Cannae's fallen consuls.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II-S02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