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Senate did not foresee a twenty-three-year conflict when authorizing Appius Claudius Caudex to ferry a consular army across the strait. Rome crossed an institutional threshold into sea warfare and island sieges. Hiero II of Syracuse recognized reality after a brief siege, yielding a durable fifty-year alliance that stabilized the eastern third of the island. Yet the Carthaginian epikrateia in the west, anchored on Lilybaeum and Drepana, could not be subdued by land legions alone.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Realizing that Sicily's coastal fortresses could never be starved without naval investment, Rome built a battle fleet from scratch. Rowers were drilled on dry-land benches while timber was felled. To overcome Punic superiority in ramming and maneuver, Roman engineers devised the corvus: a 36-foot hinged boarding bridge tipped with an iron spike. At Mylae in 260 BC, Gaius Duilius dropped these boarding bridges onto Hannibal son of Gisgo's overconfident fleet, seizing fifty ships and earning Rome's first naval triumph, commemorated on the Forum's Columna Rostrata (Grade A).</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Senate sought to break the Sicilian deadlock by threatening Carthage directly. The resulting collision off Cape Ecnomus was among the largest naval battles of antiquity. Embarked manpower reached over 100,000 men. The Roman fleet advanced in an innovative wedge formation, towing supply transports. When Carthaginian admirals staged a feigned retreat to fracture the Roman formation, three separate engagements erupted across miles of sea. The consular squadrons broke the Punic center, then reversed course to trap the Punic wings against the Sicilian shore, securing an open road to the African landing at Aspis.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After winning at Adys, Regulus advanced to Tunis, threatening Carthage itself. In desperation, the Carthaginian oligarchy placed their army under the Spartan mercenary Xanthippus. On the flat plain of the Bagradas river, Xanthippus gave Rome a brutal lesson in Hellenistic combined-arms warfare. While 100 war elephants battered the compressed Roman center, Carthaginian and Numidian cavalry swept the outnumbered Roman horse from the field and encircled the legions. Twelve thousand Romans fell; Regulus was captured. His famous return to Rome on parole and subsequent torture are later moralizing embellishments unmentioned by Polybius, though his army's annihilation is historical fact.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Between 255 and 249 BC, Rome was tested by maritime losses without parallel in ancient history. The corvus added lethal bow weight in cross-seas; returning from Aspis in 255 BC, almost the entire rescue fleet foundered off Cape Pachynus. Undeterred, Rome built 220 new hulls, only to lose another 150 to weather in 253 BC. At Drepana in 249 BC, Publius Claudius Pulcher disregarded the sacred chickens—an arrogance celebrated in Roman tradition—and lost 93 ships to Adherbal's superior seamanship. Cumulative losses exceeded 600 ships and 150,000 men, forcing Rome to abandon the corvus and suspend state-funded fleet construction.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From 249 to 244 BC, both powers reached the edge of strategic exhaustion. Metellus's victory at Panormus had permanently eliminated Carthage's elephant corps, but the promontory fortress of Lilybaeum defied Roman siegecraft for nine years. Enter Hamilcar Barca in 247 BC. Operating from the rugged heights of Eircte and later Mount Eryx, Hamilcar conducted an asymmetric war of raids, ambushes, and maritime descents along the Italian coast. He preserved his field army intact and never lost an engagement. Yet his tactical brilliance could not compensate for Carthage's strategic passivity and depleted domestic treasury.</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With the state treasury empty, Rome's senatorial class privately funded 200 new warships, built on lighter lines without the corvus. On 10 March 241 BC, Gaius Lutatius Catulus intercepted Hanno's heavily burdened relief fleet off the Aegates Islands. Aided by a strong westerly wind, Catulus sank or took 120 Carthaginian ships; recent marine archaeology recovering inscribed bronze rams confirms the action (Grade A). Carthage sued for peace. The Peace of Lutatius forced Punic evacuation of Sicily and an indemnity of 3,200 talents. Sicily became Rome's first provincia, inaugurating tribute taxation under an assigned praetor rather than alliance integration.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Postwar Carthage erupted into the brutal Mercenary War. While Carthage struggled for survival, Rome opportunistically annexed Sardinia and Corsica in 238 BC, extracting an additional 1,200 talents. Polybius marks this cynical extortion as the true catalyst of the Second Punic War. To rebuild Punic wealth and military manpower, Hamilcar Barca moved to Hispania in 237 BC, accompanied by his nine-year-old son Hannibal, who swore eternal enmity to Rome. Following Hamilcar's death, Hasdrubal the Fair founded Carthago Nova and negotiated the Ebro Treaty (226 BC), delineating spheres of influence that Rome would soon find strategically inconvenient.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Before confronting Carthage again, Rome subdued Cisalpine Gaul. At Telamon in 225 BC, two consular armies trapped an 80,000-man Gallic host in a deadly vise. Polybius's account preserves the official senatorial levy roster of 225 BC (Grade A), revealing an Italian manpower reserve of 770,000 men. Marcus Claudius Marcellus won the spolia opima at Clastidium in 222 BC, subduing the Po valley. Meanwhile, Hannibal besieged Saguntum in 219 BC, south of the Ebro but bound to Rome. After an eight-month siege ended in mass suicide, Quintus Fabius dropped the fold of his toga in Carthage: war was declared.</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Hannibal recognized that Carthage could not win a conventional war of attrition against Rome's demographic reserves. His strategic solution was an overland invasion of Italy to detach Rome's socii. Departing Spain with 75,000 men, he forced the Rhône via a daring flanking maneuver and rafted 37 elephants across. Crossing the Alps in late autumn against freezing temperatures and mountain tribes, his engineers cracked rockfalls using heating and quenching. As attested by his own bronze inscription at the Lacinian promontory cited by Polybius (Grade A), Hannibal reached Italy with just 20,000 foot and 6,000 horse—an elite, battle-hardened core.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Contact in northern Italy was swift. At the Ticinus, Carthaginian cavalry proved markedly superior; the consul Publius Cornelius Scipio was severely wounded, saved only by his seventeen-year-old son, the future Africanus. Gallic tribes rallied to Hannibal. At the Trebia in late December, Hannibal exploited the impetuous consul Sempronius Longus. Lured across a freezing river without food, the Roman legions were engaged frontally by elephants and infantry, outflanked by cavalry, and ambushed from behind by 2,000 picked men under Mago Barca hidden in a dry watercourse. While 10,000 legionaries broke through to Placentia, the remainder of Sempronius's 40,000-man army dissolved.</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spring 217 BC, Hannibal bypassed consular blocking forces by marching through four days of flooded Arno marshes, losing an eye to ophthalmia. Daring Gaius Flaminius to pursue, Hannibal staged the perfect ambush at Lake Trasimene. Trapped in morning mist between steep hills and the water, Flaminius's 30,000-man column was slaughtered from flank and rear before forming battle line; Flaminius died fighting. Rome appointed Quintus Fabius Maximus Verrucosus dictator. Fabius adopted the revolutionary strategy of avoiding set-piece battle, shadowing Hannibal's army from high ground and striking foraging parties—a doctrine of deterrence by denial despised by impatient Roman voters.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Rejecting Fabian delay, Rome raised eight double legions to crush Hannibal by sheer kinetic mass. On 2 August 216 BC, Varro deployed 80,000 infantry in an abnormally deep, packed formation along the Aufidus river. Hannibal inverted standard doctrine: his central Gallic-Iberian crescent yielded ground gradually under Roman weight, drawing the legions into a concave pocket. Fresh African heavy infantry columns then wheeled inward 90 degrees onto the exposed Roman flanks. Simultaneously, Hasdrubal's heavy cavalry broke the Roman horse, circled behind the legions, and slammed the trap shut. Packed so tightly they could not draw swords, the legions were mechanically slaughtered.</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Cannae cost Rome up to 55,000 dead—nearly seven percent of the Republic's military-age citizens—and eighty senators in a single afternoon. When Maharbal urged an instant march on Rome, Hannibal demurred, opting to dismantle the alliance system diplomatically. Though Capua and southern Greek cities defected, the central Latin core held firm. In Rome, the Senate met in continuous session, restricted public mourning to thirty days, freed and armed 8,000 slaves (volones), and formally thanked the surviving consul Varro for not despairing of the Republic. Rome refused even to ransom prisoners or hear Punic envoys, choosing total war over negotiated submission.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TextBox 1"/>
          <p:cNvSpPr txBox="1"/>
          <p:nvPr/>
        </p:nvSpPr>
        <p:spPr>
          <a:xfrm>
            <a:off x="822960" y="640080"/>
            <a:ext cx="10515600" cy="457200"/>
          </a:xfrm>
          <a:prstGeom prst="rect">
            <a:avLst/>
          </a:prstGeom>
          <a:noFill/>
        </p:spPr>
        <p:txBody>
          <a:bodyPr wrap="square">
            <a:spAutoFit/>
          </a:bodyPr>
          <a:lstStyle/>
          <a:p>
            <a:pPr>
              <a:spcAft>
                <a:spcPts val="720"/>
              </a:spcAft>
            </a:pPr>
            <a:r>
              <a:rPr sz="1600" b="1" i="0">
                <a:solidFill>
                  <a:srgbClr val="8B1A1A"/>
                </a:solidFill>
                <a:latin typeface="Garamond"/>
              </a:rPr>
              <a:t>IMPERIUM ROMANUM</a:t>
            </a:r>
          </a:p>
        </p:txBody>
      </p:sp>
      <p:sp>
        <p:nvSpPr>
          <p:cNvPr id="3" name="TextBox 2"/>
          <p:cNvSpPr txBox="1"/>
          <p:nvPr/>
        </p:nvSpPr>
        <p:spPr>
          <a:xfrm>
            <a:off x="822960" y="2103120"/>
            <a:ext cx="10515600" cy="2011680"/>
          </a:xfrm>
          <a:prstGeom prst="rect">
            <a:avLst/>
          </a:prstGeom>
          <a:noFill/>
        </p:spPr>
        <p:txBody>
          <a:bodyPr wrap="square">
            <a:spAutoFit/>
          </a:bodyPr>
          <a:lstStyle/>
          <a:p>
            <a:pPr>
              <a:spcAft>
                <a:spcPts val="2160"/>
              </a:spcAft>
            </a:pPr>
            <a:r>
              <a:rPr sz="4800" b="1" i="0">
                <a:solidFill>
                  <a:srgbClr val="8B1A1A"/>
                </a:solidFill>
                <a:latin typeface="Garamond"/>
              </a:rPr>
              <a:t>Two Ways to Lose Everything</a:t>
            </a:r>
          </a:p>
        </p:txBody>
      </p:sp>
      <p:sp>
        <p:nvSpPr>
          <p:cNvPr id="4" name="TextBox 3"/>
          <p:cNvSpPr txBox="1"/>
          <p:nvPr/>
        </p:nvSpPr>
        <p:spPr>
          <a:xfrm>
            <a:off x="822960" y="4206240"/>
            <a:ext cx="10515600" cy="1097280"/>
          </a:xfrm>
          <a:prstGeom prst="rect">
            <a:avLst/>
          </a:prstGeom>
          <a:noFill/>
        </p:spPr>
        <p:txBody>
          <a:bodyPr wrap="square">
            <a:spAutoFit/>
          </a:bodyPr>
          <a:lstStyle/>
          <a:p>
            <a:pPr>
              <a:spcAft>
                <a:spcPts val="1080"/>
              </a:spcAft>
            </a:pPr>
            <a:r>
              <a:rPr sz="2400" b="0" i="1">
                <a:solidFill>
                  <a:srgbClr val="231D15"/>
                </a:solidFill>
                <a:latin typeface="Garamond"/>
              </a:rPr>
              <a:t>The Attrition Machine, the Hannibalic Escalation, and the Refusal to Treat (264–216 BC)</a:t>
            </a:r>
          </a:p>
        </p:txBody>
      </p:sp>
      <p:sp>
        <p:nvSpPr>
          <p:cNvPr id="5" name="TextBox 4"/>
          <p:cNvSpPr txBox="1"/>
          <p:nvPr/>
        </p:nvSpPr>
        <p:spPr>
          <a:xfrm>
            <a:off x="822960" y="6035040"/>
            <a:ext cx="10515600" cy="365760"/>
          </a:xfrm>
          <a:prstGeom prst="rect">
            <a:avLst/>
          </a:prstGeom>
          <a:noFill/>
        </p:spPr>
        <p:txBody>
          <a:bodyPr wrap="square">
            <a:spAutoFit/>
          </a:bodyPr>
          <a:lstStyle/>
          <a:p>
            <a:pPr>
              <a:spcAft>
                <a:spcPts val="540"/>
              </a:spcAft>
            </a:pPr>
            <a:r>
              <a:rPr sz="1200" b="0" i="0">
                <a:solidFill>
                  <a:srgbClr val="6B5B45"/>
                </a:solidFill>
                <a:latin typeface="Garamond"/>
              </a:rPr>
              <a:t>II-S01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Crossing to Messana (264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Rome enters Sicily in 264 BC to protect Campanian mercenaries at Messana.</a:t>
            </a:r>
          </a:p>
          <a:p>
            <a:pPr>
              <a:spcAft>
                <a:spcPts val="990"/>
              </a:spcAft>
            </a:pPr>
            <a:r>
              <a:rPr sz="2200" b="0" i="0">
                <a:solidFill>
                  <a:srgbClr val="231D15"/>
                </a:solidFill>
                <a:latin typeface="Garamond"/>
              </a:rPr>
              <a:t>•  Inadvertent transformation from regional power to contender for the Mediterranean world.</a:t>
            </a:r>
          </a:p>
          <a:p>
            <a:pPr>
              <a:spcAft>
                <a:spcPts val="990"/>
              </a:spcAft>
            </a:pPr>
            <a:r>
              <a:rPr sz="2200" b="0" i="0">
                <a:solidFill>
                  <a:srgbClr val="231D15"/>
                </a:solidFill>
                <a:latin typeface="Garamond"/>
              </a:rPr>
              <a:t>•  Sicily presents unfamiliar strategic geometry: contested maritime axes and fortified coastal strongholds.</a:t>
            </a:r>
          </a:p>
          <a:p>
            <a:pPr>
              <a:spcAft>
                <a:spcPts val="990"/>
              </a:spcAft>
            </a:pPr>
            <a:r>
              <a:rPr sz="2200" b="0" i="0">
                <a:solidFill>
                  <a:srgbClr val="231D15"/>
                </a:solidFill>
                <a:latin typeface="Garamond"/>
              </a:rPr>
              <a:t>•  Hiero II of Syracuse shifts alliance to Rome in 263 BC (Grade B).</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map of the western Mediterranean in 264 BC, displaying peninsular Italy, Syracusan kingdom, and Punic epikrateia.</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II-S01 · 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Birth of Roman Sea-Power (261–260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Senate votes crash program of 120 quinqueremes and 20 triremes (261/260 BC).</a:t>
            </a:r>
          </a:p>
          <a:p>
            <a:pPr>
              <a:spcAft>
                <a:spcPts val="990"/>
              </a:spcAft>
            </a:pPr>
            <a:r>
              <a:rPr sz="2200" b="0" i="0">
                <a:solidFill>
                  <a:srgbClr val="231D15"/>
                </a:solidFill>
                <a:latin typeface="Garamond"/>
              </a:rPr>
              <a:t>•  Tradition claims a wrecked Punic quinquereme served as engineering template.</a:t>
            </a:r>
          </a:p>
          <a:p>
            <a:pPr>
              <a:spcAft>
                <a:spcPts val="990"/>
              </a:spcAft>
            </a:pPr>
            <a:r>
              <a:rPr sz="2200" b="0" i="0">
                <a:solidFill>
                  <a:srgbClr val="231D15"/>
                </a:solidFill>
                <a:latin typeface="Garamond"/>
              </a:rPr>
              <a:t>•  The corvus boarding engine converts maritime maneuvering into legionary hand-to-hand combat.</a:t>
            </a:r>
          </a:p>
          <a:p>
            <a:pPr>
              <a:spcAft>
                <a:spcPts val="990"/>
              </a:spcAft>
            </a:pPr>
            <a:r>
              <a:rPr sz="2200" b="0" i="0">
                <a:solidFill>
                  <a:srgbClr val="231D15"/>
                </a:solidFill>
                <a:latin typeface="Garamond"/>
              </a:rPr>
              <a:t>•  Mylae (260 BC): Duilius breaks Punic naval invincibility; confirmed by Capitoline inscription (Grade A).</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Technical cross-section diagram of a Roman quinquereme equipped with the corvus, c. 260 BC.</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II-S01 · 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Projecting Force into Africa: Ecnomus (256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Consuls Vulso and Regulus assemble 330 warships to carry invasion to Africa.</a:t>
            </a:r>
          </a:p>
          <a:p>
            <a:pPr>
              <a:spcAft>
                <a:spcPts val="990"/>
              </a:spcAft>
            </a:pPr>
            <a:r>
              <a:rPr sz="2200" b="0" i="0">
                <a:solidFill>
                  <a:srgbClr val="231D15"/>
                </a:solidFill>
                <a:latin typeface="Garamond"/>
              </a:rPr>
              <a:t>•  Punic fleet of 350 ships attempts interception off Cape Ecnomus.</a:t>
            </a:r>
          </a:p>
          <a:p>
            <a:pPr>
              <a:spcAft>
                <a:spcPts val="990"/>
              </a:spcAft>
            </a:pPr>
            <a:r>
              <a:rPr sz="2200" b="0" i="0">
                <a:solidFill>
                  <a:srgbClr val="231D15"/>
                </a:solidFill>
                <a:latin typeface="Garamond"/>
              </a:rPr>
              <a:t>•  Roman consular wedge breaks through, then wheels back to relieve enveloped transports.</a:t>
            </a:r>
          </a:p>
          <a:p>
            <a:pPr>
              <a:spcAft>
                <a:spcPts val="990"/>
              </a:spcAft>
            </a:pPr>
            <a:r>
              <a:rPr sz="2200" b="0" i="0">
                <a:solidFill>
                  <a:srgbClr val="231D15"/>
                </a:solidFill>
                <a:latin typeface="Garamond"/>
              </a:rPr>
              <a:t>•  Punic losses: approximately 80 ships sunk or taken; Roman losses: 24 vessels.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Ecnomus, 256 BC, showing the Roman wedge, transport defence, and the returning consular squadrons.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II-S01 · 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Schoolmaster at the Bagradas (255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Senate recalls Vulso, leaving Regulus with merely 15,000 foot in Africa.</a:t>
            </a:r>
          </a:p>
          <a:p>
            <a:pPr>
              <a:spcAft>
                <a:spcPts val="990"/>
              </a:spcAft>
            </a:pPr>
            <a:r>
              <a:rPr sz="2200" b="0" i="0">
                <a:solidFill>
                  <a:srgbClr val="231D15"/>
                </a:solidFill>
                <a:latin typeface="Garamond"/>
              </a:rPr>
              <a:t>•  Carthage hires Spartan mercenary Xanthippus to command reorganized field forces.</a:t>
            </a:r>
          </a:p>
          <a:p>
            <a:pPr>
              <a:spcAft>
                <a:spcPts val="990"/>
              </a:spcAft>
            </a:pPr>
            <a:r>
              <a:rPr sz="2200" b="0" i="0">
                <a:solidFill>
                  <a:srgbClr val="231D15"/>
                </a:solidFill>
                <a:latin typeface="Garamond"/>
              </a:rPr>
              <a:t>•  Combined-arms doctrine: 100 war elephants and superior cavalry crush Roman flanks.</a:t>
            </a:r>
          </a:p>
          <a:p>
            <a:pPr>
              <a:spcAft>
                <a:spcPts val="990"/>
              </a:spcAft>
            </a:pPr>
            <a:r>
              <a:rPr sz="2200" b="0" i="0">
                <a:solidFill>
                  <a:srgbClr val="231D15"/>
                </a:solidFill>
                <a:latin typeface="Garamond"/>
              </a:rPr>
              <a:t>•  Regulus captured; his famous embassy and torture belong to later tradition.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The Bagradas Plain, 255 BC, three horizontal panels illustrating the Hellenistic combined-arms textbook.</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II-S01 · 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Attrition Machine: Storms and Catastrophe (255–249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Cape Pachynus (255 BC): 284 Roman warships founder in summer gale.</a:t>
            </a:r>
          </a:p>
          <a:p>
            <a:pPr>
              <a:spcAft>
                <a:spcPts val="990"/>
              </a:spcAft>
            </a:pPr>
            <a:r>
              <a:rPr sz="2200" b="0" i="0">
                <a:solidFill>
                  <a:srgbClr val="231D15"/>
                </a:solidFill>
                <a:latin typeface="Garamond"/>
              </a:rPr>
              <a:t>•  The tradition's arithmetic records over 100,000 drowned in a single afternoon.</a:t>
            </a:r>
          </a:p>
          <a:p>
            <a:pPr>
              <a:spcAft>
                <a:spcPts val="990"/>
              </a:spcAft>
            </a:pPr>
            <a:r>
              <a:rPr sz="2200" b="0" i="0">
                <a:solidFill>
                  <a:srgbClr val="231D15"/>
                </a:solidFill>
                <a:latin typeface="Garamond"/>
              </a:rPr>
              <a:t>•  Additional storm in 253 BC claims another 150 ships off southern Italy.</a:t>
            </a:r>
          </a:p>
          <a:p>
            <a:pPr>
              <a:spcAft>
                <a:spcPts val="990"/>
              </a:spcAft>
            </a:pPr>
            <a:r>
              <a:rPr sz="2200" b="0" i="0">
                <a:solidFill>
                  <a:srgbClr val="231D15"/>
                </a:solidFill>
                <a:latin typeface="Garamond"/>
              </a:rPr>
              <a:t>•  Drepana (249 BC): Adherbal outmaneuvers Claudius Pulcher; 93 Roman vessels lost.</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Marine disaster plate of the fleet disaster off Cape Pachynus (July 255 BC), showing foundering quinqueremes burdened by corvus bows.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II-S01 · 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Exhaustion Years and Mount Eryx (250–242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Siege of Lilybaeum endures nine years (250–241 BC) without falling to storm.</a:t>
            </a:r>
          </a:p>
          <a:p>
            <a:pPr>
              <a:spcAft>
                <a:spcPts val="990"/>
              </a:spcAft>
            </a:pPr>
            <a:r>
              <a:rPr sz="2200" b="0" i="0">
                <a:solidFill>
                  <a:srgbClr val="231D15"/>
                </a:solidFill>
                <a:latin typeface="Garamond"/>
              </a:rPr>
              <a:t>•  Panormus (250 BC): Metellus captures 120 elephants, breaking Punic pachyderm corps.</a:t>
            </a:r>
          </a:p>
          <a:p>
            <a:pPr>
              <a:spcAft>
                <a:spcPts val="990"/>
              </a:spcAft>
            </a:pPr>
            <a:r>
              <a:rPr sz="2200" b="0" i="0">
                <a:solidFill>
                  <a:srgbClr val="231D15"/>
                </a:solidFill>
                <a:latin typeface="Garamond"/>
              </a:rPr>
              <a:t>•  Hamilcar Barca assumes Sicilian command (247 BC), establishing guerrilla mountain bases.</a:t>
            </a:r>
          </a:p>
          <a:p>
            <a:pPr>
              <a:spcAft>
                <a:spcPts val="990"/>
              </a:spcAft>
            </a:pPr>
            <a:r>
              <a:rPr sz="2200" b="0" i="0">
                <a:solidFill>
                  <a:srgbClr val="231D15"/>
                </a:solidFill>
                <a:latin typeface="Garamond"/>
              </a:rPr>
              <a:t>•  Mount Eryx and Eircte tie down Roman forces through relentless raiding.</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Topographical plate depicting Hamilcar Barca's fortified positions on Mount Eryx and the long investment of Lilybaeum.</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II-S01 · 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Aegates Islands and the First Province (241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Roman citizens finance 200 light quinqueremes via private subscription (242 BC).</a:t>
            </a:r>
          </a:p>
          <a:p>
            <a:pPr>
              <a:spcAft>
                <a:spcPts val="990"/>
              </a:spcAft>
            </a:pPr>
            <a:r>
              <a:rPr sz="2200" b="0" i="0">
                <a:solidFill>
                  <a:srgbClr val="231D15"/>
                </a:solidFill>
                <a:latin typeface="Garamond"/>
              </a:rPr>
              <a:t>•  Aegates Islands (10 March 241 BC): Catulus crushes encumbered Punic relief fleet.</a:t>
            </a:r>
          </a:p>
          <a:p>
            <a:pPr>
              <a:spcAft>
                <a:spcPts val="990"/>
              </a:spcAft>
            </a:pPr>
            <a:r>
              <a:rPr sz="2200" b="0" i="0">
                <a:solidFill>
                  <a:srgbClr val="231D15"/>
                </a:solidFill>
                <a:latin typeface="Garamond"/>
              </a:rPr>
              <a:t>•  Egadi bronze warship rams provide direct archaeological confirmation (Grade A).</a:t>
            </a:r>
          </a:p>
          <a:p>
            <a:pPr>
              <a:spcAft>
                <a:spcPts val="990"/>
              </a:spcAft>
            </a:pPr>
            <a:r>
              <a:rPr sz="2200" b="0" i="0">
                <a:solidFill>
                  <a:srgbClr val="231D15"/>
                </a:solidFill>
                <a:latin typeface="Garamond"/>
              </a:rPr>
              <a:t>•  Peace of Lutatius cedes Sicily and imposes 3,200 talents silver indemnity.</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Marine battle plate of the Battle of the Aegates Islands (10 March 241 BC), showing Roman quinqueremes ramming laden Punic supply ships.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II-S01 · 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Interwar Animus and Barcid Spain (241–221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Mercenary War (240–237 BC): "Truceless War" threatens Carthage; suppressed by Hamilcar.</a:t>
            </a:r>
          </a:p>
          <a:p>
            <a:pPr>
              <a:spcAft>
                <a:spcPts val="990"/>
              </a:spcAft>
            </a:pPr>
            <a:r>
              <a:rPr sz="2200" b="0" i="0">
                <a:solidFill>
                  <a:srgbClr val="231D15"/>
                </a:solidFill>
                <a:latin typeface="Garamond"/>
              </a:rPr>
              <a:t>•  Opportunistic seizure: Rome annexes Sardinia and Corsica (238 BC), demanding 1,200 talents.</a:t>
            </a:r>
          </a:p>
          <a:p>
            <a:pPr>
              <a:spcAft>
                <a:spcPts val="990"/>
              </a:spcAft>
            </a:pPr>
            <a:r>
              <a:rPr sz="2200" b="0" i="0">
                <a:solidFill>
                  <a:srgbClr val="231D15"/>
                </a:solidFill>
                <a:latin typeface="Garamond"/>
              </a:rPr>
              <a:t>•  Hamilcar expands into Iberia (237–228 BC); Hannibal's youth altar oath (Grade B).</a:t>
            </a:r>
          </a:p>
          <a:p>
            <a:pPr>
              <a:spcAft>
                <a:spcPts val="990"/>
              </a:spcAft>
            </a:pPr>
            <a:r>
              <a:rPr sz="2200" b="0" i="0">
                <a:solidFill>
                  <a:srgbClr val="231D15"/>
                </a:solidFill>
                <a:latin typeface="Garamond"/>
              </a:rPr>
              <a:t>•  Hasdrubal the Fair founds Carthago Nova and concludes Ebro Treaty (226 BC).</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Narrative plate: Hamilcar Barca and the young Hannibal at the altar oath in Spain, c. 237 BC.</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II-S01 · 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Cisalpine Interlude and Saguntum (225–218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Telamon (225 BC): Converging consular armies destroy 80,000 invading Gauls.</a:t>
            </a:r>
          </a:p>
          <a:p>
            <a:pPr>
              <a:spcAft>
                <a:spcPts val="990"/>
              </a:spcAft>
            </a:pPr>
            <a:r>
              <a:rPr sz="2200" b="0" i="0">
                <a:solidFill>
                  <a:srgbClr val="231D15"/>
                </a:solidFill>
                <a:latin typeface="Garamond"/>
              </a:rPr>
              <a:t>•  Preserved roster records total Roman-Italian manpower pool at 770,000 (Grade A).</a:t>
            </a:r>
          </a:p>
          <a:p>
            <a:pPr>
              <a:spcAft>
                <a:spcPts val="990"/>
              </a:spcAft>
            </a:pPr>
            <a:r>
              <a:rPr sz="2200" b="0" i="0">
                <a:solidFill>
                  <a:srgbClr val="231D15"/>
                </a:solidFill>
                <a:latin typeface="Garamond"/>
              </a:rPr>
              <a:t>•  Marcellus wins spolia opima at Clastidium (222 BC), killing King Viridomarus.</a:t>
            </a:r>
          </a:p>
          <a:p>
            <a:pPr>
              <a:spcAft>
                <a:spcPts val="990"/>
              </a:spcAft>
            </a:pPr>
            <a:r>
              <a:rPr sz="2200" b="0" i="0">
                <a:solidFill>
                  <a:srgbClr val="231D15"/>
                </a:solidFill>
                <a:latin typeface="Garamond"/>
              </a:rPr>
              <a:t>•  Hannibal sacks Roman-allied Saguntum (219 BC); Fabius offers peace or war.</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The Road to War, 219–218 BC, showing Saguntum's siege and the toga-fold ultimatum in Carthage.</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II-S01 · 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Audacity: Rhône and Alps (218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Hannibal rejects conventional defense, targeting the Roman-Italian alliance system directly.</a:t>
            </a:r>
          </a:p>
          <a:p>
            <a:pPr>
              <a:spcAft>
                <a:spcPts val="990"/>
              </a:spcAft>
            </a:pPr>
            <a:r>
              <a:rPr sz="2200" b="0" i="0">
                <a:solidFill>
                  <a:srgbClr val="231D15"/>
                </a:solidFill>
                <a:latin typeface="Garamond"/>
              </a:rPr>
              <a:t>•  Rhône crossing: Amphibious assault and earth-covered elephant rafts outmaneuver the Volcae.</a:t>
            </a:r>
          </a:p>
          <a:p>
            <a:pPr>
              <a:spcAft>
                <a:spcPts val="990"/>
              </a:spcAft>
            </a:pPr>
            <a:r>
              <a:rPr sz="2200" b="0" i="0">
                <a:solidFill>
                  <a:srgbClr val="231D15"/>
                </a:solidFill>
                <a:latin typeface="Garamond"/>
              </a:rPr>
              <a:t>•  High pass crossing against snow, rockfalls, and hostile Allobroges (September–October 218).</a:t>
            </a:r>
          </a:p>
          <a:p>
            <a:pPr>
              <a:spcAft>
                <a:spcPts val="990"/>
              </a:spcAft>
            </a:pPr>
            <a:r>
              <a:rPr sz="2200" b="0" i="0">
                <a:solidFill>
                  <a:srgbClr val="231D15"/>
                </a:solidFill>
                <a:latin typeface="Garamond"/>
              </a:rPr>
              <a:t>•  Arrives in Italy with 26,000 men, confirmed by Lacinian inscription (Grade A).</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Narrative landscape plate: Hannibal's army descending into the Po valley after the Alpine crossing, late October 218 BC.</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II-S01 · 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Consular Traps: Ticinus and Trebia (218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Ticinus: Numidian cavalry outflanks Roman horse; young Scipio rescues his father.</a:t>
            </a:r>
          </a:p>
          <a:p>
            <a:pPr>
              <a:spcAft>
                <a:spcPts val="990"/>
              </a:spcAft>
            </a:pPr>
            <a:r>
              <a:rPr sz="2200" b="0" i="0">
                <a:solidFill>
                  <a:srgbClr val="231D15"/>
                </a:solidFill>
                <a:latin typeface="Garamond"/>
              </a:rPr>
              <a:t>•  Insubres and Boii Gauls defect to Hannibal, providing supplies and reinforcements.</a:t>
            </a:r>
          </a:p>
          <a:p>
            <a:pPr>
              <a:spcAft>
                <a:spcPts val="990"/>
              </a:spcAft>
            </a:pPr>
            <a:r>
              <a:rPr sz="2200" b="0" i="0">
                <a:solidFill>
                  <a:srgbClr val="231D15"/>
                </a:solidFill>
                <a:latin typeface="Garamond"/>
              </a:rPr>
              <a:t>•  Trebia (December 218 BC): Sempronius Longus lured across freezing river unbreakfasted.</a:t>
            </a:r>
          </a:p>
          <a:p>
            <a:pPr>
              <a:spcAft>
                <a:spcPts val="990"/>
              </a:spcAft>
            </a:pPr>
            <a:r>
              <a:rPr sz="2200" b="0" i="0">
                <a:solidFill>
                  <a:srgbClr val="231D15"/>
                </a:solidFill>
                <a:latin typeface="Garamond"/>
              </a:rPr>
              <a:t>•  Mago's hidden detachment strikes the rear; 20,000 Roman-allied troops killed.</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The Trebia, December 218 BC, four horizontal panels depicting the bait, wing-stripping, watercourse ambush, and breakthrough.</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II-S01 · 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Lake Trasimene and the Fabian Choice (217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Hannibal traverses the Arno marshes, losing an eye to conjunctivitis.</a:t>
            </a:r>
          </a:p>
          <a:p>
            <a:pPr>
              <a:spcAft>
                <a:spcPts val="990"/>
              </a:spcAft>
            </a:pPr>
            <a:r>
              <a:rPr sz="2200" b="0" i="0">
                <a:solidFill>
                  <a:srgbClr val="231D15"/>
                </a:solidFill>
                <a:latin typeface="Garamond"/>
              </a:rPr>
              <a:t>•  Lake Trasimene (21 June 217 BC): Flaminius ambushed in morning mist along defile.</a:t>
            </a:r>
          </a:p>
          <a:p>
            <a:pPr>
              <a:spcAft>
                <a:spcPts val="990"/>
              </a:spcAft>
            </a:pPr>
            <a:r>
              <a:rPr sz="2200" b="0" i="0">
                <a:solidFill>
                  <a:srgbClr val="231D15"/>
                </a:solidFill>
                <a:latin typeface="Garamond"/>
              </a:rPr>
              <a:t>•  Complete annihilation: 15,000 Romans killed, 10,000 captured; Consul Flaminius slain.</a:t>
            </a:r>
          </a:p>
          <a:p>
            <a:pPr>
              <a:spcAft>
                <a:spcPts val="990"/>
              </a:spcAft>
            </a:pPr>
            <a:r>
              <a:rPr sz="2200" b="0" i="0">
                <a:solidFill>
                  <a:srgbClr val="231D15"/>
                </a:solidFill>
                <a:latin typeface="Garamond"/>
              </a:rPr>
              <a:t>•  Fabius Maximus named dictator; introduces deterrence by denial (Ratio Fabiana).</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Topographic three-quarter view plate of the Trasimene defile from above, showing the Roman column trapped between hills and lake.</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II-S01 · 12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Cannae: The Masterpiece of Annihilation (2 August 216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Consuls Varro and Paullus field unprecedented 86,000-man army deployed in deep formation.</a:t>
            </a:r>
          </a:p>
          <a:p>
            <a:pPr>
              <a:spcAft>
                <a:spcPts val="990"/>
              </a:spcAft>
            </a:pPr>
            <a:r>
              <a:rPr sz="2200" b="0" i="0">
                <a:solidFill>
                  <a:srgbClr val="231D15"/>
                </a:solidFill>
                <a:latin typeface="Garamond"/>
              </a:rPr>
              <a:t>•  Hannibal forms convex crescent of Gauls and Iberians, flanked by African veterans.</a:t>
            </a:r>
          </a:p>
          <a:p>
            <a:pPr>
              <a:spcAft>
                <a:spcPts val="990"/>
              </a:spcAft>
            </a:pPr>
            <a:r>
              <a:rPr sz="2200" b="0" i="0">
                <a:solidFill>
                  <a:srgbClr val="231D15"/>
                </a:solidFill>
                <a:latin typeface="Garamond"/>
              </a:rPr>
              <a:t>•  Crescent inverts to concave pocket under Roman pressure; Africans wheel onto flanks.</a:t>
            </a:r>
          </a:p>
          <a:p>
            <a:pPr>
              <a:spcAft>
                <a:spcPts val="990"/>
              </a:spcAft>
            </a:pPr>
            <a:r>
              <a:rPr sz="2200" b="0" i="0">
                <a:solidFill>
                  <a:srgbClr val="231D15"/>
                </a:solidFill>
                <a:latin typeface="Garamond"/>
              </a:rPr>
              <a:t>•  Hasdrubal's heavy cavalry sweeps the wings and closes the pocket from behind.</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Cannae, 2 August 216 BC (the series master-diagram), four panels showing dispositions, inversion, door closing, and arithmetic.</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II-S01 · 13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Ledger of Blood and the Refusal to Treat (August 216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Slaughter: 45,000–55,000 Romans killed, including Consul Paullus and 80 senators.</a:t>
            </a:r>
          </a:p>
          <a:p>
            <a:pPr>
              <a:spcAft>
                <a:spcPts val="990"/>
              </a:spcAft>
            </a:pPr>
            <a:r>
              <a:rPr sz="2200" b="0" i="0">
                <a:solidFill>
                  <a:srgbClr val="231D15"/>
                </a:solidFill>
                <a:latin typeface="Garamond"/>
              </a:rPr>
              <a:t>•  Maharbal urges immediate march on Rome; Hannibal refuses, choosing political consolidation.</a:t>
            </a:r>
          </a:p>
          <a:p>
            <a:pPr>
              <a:spcAft>
                <a:spcPts val="990"/>
              </a:spcAft>
            </a:pPr>
            <a:r>
              <a:rPr sz="2200" b="0" i="0">
                <a:solidFill>
                  <a:srgbClr val="231D15"/>
                </a:solidFill>
                <a:latin typeface="Garamond"/>
              </a:rPr>
              <a:t>•  Capua and Magna Graecia defect, but Latin colonies and central allies hold firm.</a:t>
            </a:r>
          </a:p>
          <a:p>
            <a:pPr>
              <a:spcAft>
                <a:spcPts val="990"/>
              </a:spcAft>
            </a:pPr>
            <a:r>
              <a:rPr sz="2200" b="0" i="0">
                <a:solidFill>
                  <a:srgbClr val="231D15"/>
                </a:solidFill>
                <a:latin typeface="Garamond"/>
              </a:rPr>
              <a:t>•  Senate receives Varro, enlists 17-year-olds and slaves (volones), refusing all negotiations.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Panoramic battle plate: The encirclement at Cannae, late afternoon 2 August 216 BC, showing contracting mass and Paullus's last stand.</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II-S01 · 14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