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historical record for early Rome is neither contemporary nor neutral. When Livy sat down to write during the principate of Augustus, he drew upon lost annalists like Fabius Pictor and Claudius Quadrigarius, whose works were already corrupted by patrician family vanity and patriotic revisionism. Our task is not to discard the traditional stories, but to measure their documentary distance. Where the narrative presents an unblemished moral tableau, the historian must suspect retrospective reconstruction. The compendium treats every narrative as an artifact of its transmission.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Livy presents Marcus Furius Camillus as Rome's providential savior. In the orthodox account, Camillus, having been exiled to Ardea, is named dictator in absentia, gathers the survivors of the Allia at Veii, and marches on the ruins of the city. Arriving exactly as the gold is being weighed against Brennus's sword, he countermands the treaty and expels the Gauls by force of arms. It is a stirring drama of civic redemption, designed to prove that the Roman state was never truly bought off.</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we examine the transmission timeline, the Camillus rescue evaporates. Livy wrote three hundred and fifty years after the Gallic catastrophe, while Plutarch wrote five centuries later. By contrast, Polybius, writing in the second century BC with access to superior early records, bluntly states that the Celts departed with their booty because their own lands were threatened by Veneti. Archaeology confirms the frantic reconstruction of the city and the masonry circuit of the Servian Walls, but it yields no evidence of a triumphant relief on the southern road.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compendium assigns the Camillus rescue an attestation grade of C. The underlying historical outline—the Gallic invasion, the rout at the Allia, the seven-month siege of the Capitoline, and the payment of gold—warrants a Grade B based on broad source consensus. But Camillus's theatrical appearance with drawn sword is the classic consolation that nations construct after catastrophic defeat. The annalistic tradition could not tolerate the memory of Roman survival bought with gold, so it manufactured a victory of iron.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legend of Marcus Atilius Regulus forms the moral centerpiece of the First Punic War. Captured in Africa following the destruction of his army, Regulus is sent to Rome under solemn oath to broker a prisoner exchange or peace treaty. Instead of saving his life, he addresses the Senate, arguing fiercely against ransoming broken soldiers. Fulfilling his sacred oath, he returns to Carthage to endure horrific torture, becoming the supreme Roman exemplum of fides and selfless civic devotion.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silence of our best source is damning. Polybius, writing within a century of the events and drawing directly on contemporary Greek and Roman accounts, narrates Regulus's campaign, defeat, and capture in detail. Yet Polybius knows nothing of an embassy to Rome, an heroic speech against ransom, or torture in Carthage. The entire martyrdom narrative surfaces later in late annalistic texts and Roman rhetorical exercises, popularized by Cicero and Augustan poets to explain and sanitize reciprocal Roman cruelty toward Carthaginian prisoners of war.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Like the Camillus episode, the Regulus legend receives an attestation grade of C. His command, his initial victories, and his catastrophic defeat before Tunis in 255 BC are historical facts graded B, firmly rooted in Polybius's narrative. But the heroic journey back to Carthage and the spiked barrel are fabrications of family laudationes and moralizing literature. In both the Camillan and Regulan traditions, Roman memory converted a shameful military disaster into an immortal display of ancestral virtue.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compendium's grading framework serves as an objective tool for the critical reader. Grade A is reserved for rare contemporary anchors: the Scipio Barbatus epitaph, the Fasti Triumphales, or Hieronymus of Cardia's eyewitness citations. Grade B denotes verified operational history drawn from critical historians like Polybius or Livy's structural consensus. Grade C encompasses heroic set-pieces, the traditions of Decius Mus and Camillus, and all unverified casualty statistics—the 'tradition's arithmetic.' Grade D identifies demonstrable doublets and inventions. In Imperium Romanum, evidence dictates belief.</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HOW TO READ A LEGEND</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Methodological Protocols, Source Tiers, and Attestation Grading in Imperium Romanum</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I-S03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Annalistic Filter: History versus Memory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historiography begins three centuries after early Republican events.</a:t>
            </a:r>
          </a:p>
          <a:p>
            <a:pPr>
              <a:spcAft>
                <a:spcPts val="990"/>
              </a:spcAft>
            </a:pPr>
            <a:r>
              <a:rPr sz="2200" b="0" i="0">
                <a:solidFill>
                  <a:srgbClr val="231D15"/>
                </a:solidFill>
                <a:latin typeface="Garamond"/>
              </a:rPr>
              <a:t>•  Principal narratives rely on lost annalists contaminated by family bias.</a:t>
            </a:r>
          </a:p>
          <a:p>
            <a:pPr>
              <a:spcAft>
                <a:spcPts val="990"/>
              </a:spcAft>
            </a:pPr>
            <a:r>
              <a:rPr sz="2200" b="0" i="0">
                <a:solidFill>
                  <a:srgbClr val="231D15"/>
                </a:solidFill>
                <a:latin typeface="Garamond"/>
              </a:rPr>
              <a:t>•  National memory systematically refashions catastrophic defeats into moral victories.</a:t>
            </a:r>
          </a:p>
          <a:p>
            <a:pPr>
              <a:spcAft>
                <a:spcPts val="990"/>
              </a:spcAft>
            </a:pPr>
            <a:r>
              <a:rPr sz="2200" b="0" i="0">
                <a:solidFill>
                  <a:srgbClr val="231D15"/>
                </a:solidFill>
                <a:latin typeface="Garamond"/>
              </a:rPr>
              <a:t>•  Compendium protocol distinguishes verified record from retrospective civic tradition.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Frontispiece for Book I (a Roman senator surveying early fourth-century BC central Italy beside the masonry circuit of the Servian Walls).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I-S03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Case I: Marcus Furius Camillus — What Tradition Claims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Senones sack Rome in 390 BC and besiege the Capitoline.</a:t>
            </a:r>
          </a:p>
          <a:p>
            <a:pPr>
              <a:spcAft>
                <a:spcPts val="990"/>
              </a:spcAft>
            </a:pPr>
            <a:r>
              <a:rPr sz="2200" b="0" i="0">
                <a:solidFill>
                  <a:srgbClr val="231D15"/>
                </a:solidFill>
                <a:latin typeface="Garamond"/>
              </a:rPr>
              <a:t>•  Rome negotiates withdrawal for one thousand pounds of gold.</a:t>
            </a:r>
          </a:p>
          <a:p>
            <a:pPr>
              <a:spcAft>
                <a:spcPts val="990"/>
              </a:spcAft>
            </a:pPr>
            <a:r>
              <a:rPr sz="2200" b="0" i="0">
                <a:solidFill>
                  <a:srgbClr val="231D15"/>
                </a:solidFill>
                <a:latin typeface="Garamond"/>
              </a:rPr>
              <a:t>•  Brennus casts his sword upon the scale shouting 'vae victis'.</a:t>
            </a:r>
          </a:p>
          <a:p>
            <a:pPr>
              <a:spcAft>
                <a:spcPts val="990"/>
              </a:spcAft>
            </a:pPr>
            <a:r>
              <a:rPr sz="2200" b="0" i="0">
                <a:solidFill>
                  <a:srgbClr val="231D15"/>
                </a:solidFill>
                <a:latin typeface="Garamond"/>
              </a:rPr>
              <a:t>•  Camillus arrives from exile to recover the fatherland by iron.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GALLIC CATASTROPHE, 390 BC (Panel IV: 'THE RANSOM', showing the balance scale and the dashed crimson pursuit-arrow flagged with a dagger).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I-S03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Case I: Camillus — When Written and What Survives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Narrative preserved principally in Livy and Plutarch centuries after the event.</a:t>
            </a:r>
          </a:p>
          <a:p>
            <a:pPr>
              <a:spcAft>
                <a:spcPts val="990"/>
              </a:spcAft>
            </a:pPr>
            <a:r>
              <a:rPr sz="2200" b="0" i="0">
                <a:solidFill>
                  <a:srgbClr val="231D15"/>
                </a:solidFill>
                <a:latin typeface="Garamond"/>
              </a:rPr>
              <a:t>•  Polybius, utilizing earlier sources, records the Gauls left unmolested with plunder.</a:t>
            </a:r>
          </a:p>
          <a:p>
            <a:pPr>
              <a:spcAft>
                <a:spcPts val="990"/>
              </a:spcAft>
            </a:pPr>
            <a:r>
              <a:rPr sz="2200" b="0" i="0">
                <a:solidFill>
                  <a:srgbClr val="231D15"/>
                </a:solidFill>
                <a:latin typeface="Garamond"/>
              </a:rPr>
              <a:t>•  Independent traditions confirm ransom payment; no contemporary rescue appears.</a:t>
            </a:r>
          </a:p>
          <a:p>
            <a:pPr>
              <a:spcAft>
                <a:spcPts val="990"/>
              </a:spcAft>
            </a:pPr>
            <a:r>
              <a:rPr sz="2200" b="0" i="0">
                <a:solidFill>
                  <a:srgbClr val="231D15"/>
                </a:solidFill>
                <a:latin typeface="Garamond"/>
              </a:rPr>
              <a:t>•  Fourth-century archaeology reveals the Servian Walls, not a Camillan triumph.</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Cross-section diagram of the Servian Walls (second-quarter fourth century BC cappellaccio tufa ashlar and agger construction).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I-S03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Case I: Camillus — The Attestation Grade (Grade 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Bare facts of the sack and ransom rate Grade B.</a:t>
            </a:r>
          </a:p>
          <a:p>
            <a:pPr>
              <a:spcAft>
                <a:spcPts val="990"/>
              </a:spcAft>
            </a:pPr>
            <a:r>
              <a:rPr sz="2200" b="0" i="0">
                <a:solidFill>
                  <a:srgbClr val="231D15"/>
                </a:solidFill>
                <a:latin typeface="Garamond"/>
              </a:rPr>
              <a:t>•  Dramatic intervention of Camillus is graded C as pious tradition.</a:t>
            </a:r>
          </a:p>
          <a:p>
            <a:pPr>
              <a:spcAft>
                <a:spcPts val="990"/>
              </a:spcAft>
            </a:pPr>
            <a:r>
              <a:rPr sz="2200" b="0" i="0">
                <a:solidFill>
                  <a:srgbClr val="231D15"/>
                </a:solidFill>
                <a:latin typeface="Garamond"/>
              </a:rPr>
              <a:t>•  Annalists invented the iron redemption to erase the shame of tribute.</a:t>
            </a:r>
          </a:p>
          <a:p>
            <a:pPr>
              <a:spcAft>
                <a:spcPts val="990"/>
              </a:spcAft>
            </a:pPr>
            <a:r>
              <a:rPr sz="2200" b="0" i="0">
                <a:solidFill>
                  <a:srgbClr val="231D15"/>
                </a:solidFill>
                <a:latin typeface="Garamond"/>
              </a:rPr>
              <a:t>•  Historical Camillus is real; his providential rescue is patriotic fiction.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ALLIA, 18 JULY 390 BC (Panel III: 'THE COLLAPSE', illustrating the unredeemed catastrophe on the field).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I-S03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Case II: Marcus Atilius Regulus — What Tradition Claims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Regulus commands the African expedition during the First Punic War.</a:t>
            </a:r>
          </a:p>
          <a:p>
            <a:pPr>
              <a:spcAft>
                <a:spcPts val="990"/>
              </a:spcAft>
            </a:pPr>
            <a:r>
              <a:rPr sz="2200" b="0" i="0">
                <a:solidFill>
                  <a:srgbClr val="231D15"/>
                </a:solidFill>
                <a:latin typeface="Garamond"/>
              </a:rPr>
              <a:t>•  Defeated and captured by Carthage, he is paroled to Rome.</a:t>
            </a:r>
          </a:p>
          <a:p>
            <a:pPr>
              <a:spcAft>
                <a:spcPts val="990"/>
              </a:spcAft>
            </a:pPr>
            <a:r>
              <a:rPr sz="2200" b="0" i="0">
                <a:solidFill>
                  <a:srgbClr val="231D15"/>
                </a:solidFill>
                <a:latin typeface="Garamond"/>
              </a:rPr>
              <a:t>•  He urges the Senate to reject peace terms and prisoner exchanges.</a:t>
            </a:r>
          </a:p>
          <a:p>
            <a:pPr>
              <a:spcAft>
                <a:spcPts val="990"/>
              </a:spcAft>
            </a:pPr>
            <a:r>
              <a:rPr sz="2200" b="0" i="0">
                <a:solidFill>
                  <a:srgbClr val="231D15"/>
                </a:solidFill>
                <a:latin typeface="Garamond"/>
              </a:rPr>
              <a:t>•  Voluntary return to Carthage leads to torture and iconic martyrdom.</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CONSOLIDATION OF ITALY, 275–264 BC (Terminal crisis-glyph showing the Messina crossing into the Punic theater).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I-S03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Case II: Regulus — When Written and What Survives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Primary narrative of First Punic War provided by Polybius Book 1.</a:t>
            </a:r>
          </a:p>
          <a:p>
            <a:pPr>
              <a:spcAft>
                <a:spcPts val="990"/>
              </a:spcAft>
            </a:pPr>
            <a:r>
              <a:rPr sz="2200" b="0" i="0">
                <a:solidFill>
                  <a:srgbClr val="231D15"/>
                </a:solidFill>
                <a:latin typeface="Garamond"/>
              </a:rPr>
              <a:t>•  Polybius records Regulus's capture and imprisonment but omits the embassy.</a:t>
            </a:r>
          </a:p>
          <a:p>
            <a:pPr>
              <a:spcAft>
                <a:spcPts val="990"/>
              </a:spcAft>
            </a:pPr>
            <a:r>
              <a:rPr sz="2200" b="0" i="0">
                <a:solidFill>
                  <a:srgbClr val="231D15"/>
                </a:solidFill>
                <a:latin typeface="Garamond"/>
              </a:rPr>
              <a:t>•  Heroic martyrdom appears centuries later in Cicero, Horace, and late annalists.</a:t>
            </a:r>
          </a:p>
          <a:p>
            <a:pPr>
              <a:spcAft>
                <a:spcPts val="990"/>
              </a:spcAft>
            </a:pPr>
            <a:r>
              <a:rPr sz="2200" b="0" i="0">
                <a:solidFill>
                  <a:srgbClr val="231D15"/>
                </a:solidFill>
                <a:latin typeface="Garamond"/>
              </a:rPr>
              <a:t>•  Diodorus hints at Roman mistreatment of Punic hostages justifying atrocity tales.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Map of peninsular Italy in 264 BC (depicting the completed Roman alliance perimeter on the eve of the Punic War).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I-S03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Case II: Regulus — The Attestation Grade (Grade 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African campaign and consular capture are authentic Grade B events.</a:t>
            </a:r>
          </a:p>
          <a:p>
            <a:pPr>
              <a:spcAft>
                <a:spcPts val="990"/>
              </a:spcAft>
            </a:pPr>
            <a:r>
              <a:rPr sz="2200" b="0" i="0">
                <a:solidFill>
                  <a:srgbClr val="231D15"/>
                </a:solidFill>
                <a:latin typeface="Garamond"/>
              </a:rPr>
              <a:t>•  The heroic return and torture receive Grade C as tradition.</a:t>
            </a:r>
          </a:p>
          <a:p>
            <a:pPr>
              <a:spcAft>
                <a:spcPts val="990"/>
              </a:spcAft>
            </a:pPr>
            <a:r>
              <a:rPr sz="2200" b="0" i="0">
                <a:solidFill>
                  <a:srgbClr val="231D15"/>
                </a:solidFill>
                <a:latin typeface="Garamond"/>
              </a:rPr>
              <a:t>•  Exemplary fides was retrofitted to disguise catastrophic tactical failure in Africa.</a:t>
            </a:r>
          </a:p>
          <a:p>
            <a:pPr>
              <a:spcAft>
                <a:spcPts val="990"/>
              </a:spcAft>
            </a:pPr>
            <a:r>
              <a:rPr sz="2200" b="0" i="0">
                <a:solidFill>
                  <a:srgbClr val="231D15"/>
                </a:solidFill>
                <a:latin typeface="Garamond"/>
              </a:rPr>
              <a:t>•  Legend serves identical psychological function as Camillus's redemption narrative.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COMING OF PYRRHUS, 282–280 BC (Diplomatic breach and embassy motif exemplifying early Roman diplomatic memory).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I-S03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Compendium's Grading System: A User's Manual</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Grade A: Strict eyewitness reports or contemporary archival epigraphy (Tier 1).</a:t>
            </a:r>
          </a:p>
          <a:p>
            <a:pPr>
              <a:spcAft>
                <a:spcPts val="990"/>
              </a:spcAft>
            </a:pPr>
            <a:r>
              <a:rPr sz="2200" b="0" i="0">
                <a:solidFill>
                  <a:srgbClr val="231D15"/>
                </a:solidFill>
                <a:latin typeface="Garamond"/>
              </a:rPr>
              <a:t>•  Grade B: Corroborated operational narrative preserved by disciplined secondary historians (Tier 2).</a:t>
            </a:r>
          </a:p>
          <a:p>
            <a:pPr>
              <a:spcAft>
                <a:spcPts val="990"/>
              </a:spcAft>
            </a:pPr>
            <a:r>
              <a:rPr sz="2200" b="0" i="0">
                <a:solidFill>
                  <a:srgbClr val="231D15"/>
                </a:solidFill>
                <a:latin typeface="Garamond"/>
              </a:rPr>
              <a:t>•  Grade C: Uncorroborated traditions, family legends, rhetorical set-pieces, and suspect figures.</a:t>
            </a:r>
          </a:p>
          <a:p>
            <a:pPr>
              <a:spcAft>
                <a:spcPts val="990"/>
              </a:spcAft>
            </a:pPr>
            <a:r>
              <a:rPr sz="2200" b="0" i="0">
                <a:solidFill>
                  <a:srgbClr val="231D15"/>
                </a:solidFill>
                <a:latin typeface="Garamond"/>
              </a:rPr>
              <a:t>•  Grade D: Demonstrable fabrications, ideological doublets, or severely contaminated transmissions.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SCHEMATIC MATRIX: Attestation Grading Architecture (Codex Kythagoras standard, mapping Tiers T1–T3 across Attestation Grades A–D with representative Book I anchors).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I-S03 ·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