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Italy of 350 BC was not an Augustan unity but an unsettled mosaic of two dozen peoples. Foremost among Rome's rivals was the Samnite confederation. Occupying the rugged spine of the central-southern Apennines, their four cantons matched Rome in demographic weight and surpassed her in mountain terrain mastery. The Samnites lacked a surviving literary tradition, leaving them known primarily through hostile Roman annalists. Yet they were Rome's true geopolitical peer. When their pastoral highlands collided with the fertile volcanic plain of Campania, the defining contest of the middle Republic was joined.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First Samnite War was brief, inconclusive, and shrouded in annalistic artifice. The casus belli—Capua's diplomatic surrender—was likely later legalistic framing to justify Roman opportunism in central Italy's richest agricultural plain. The campaign itself yielded three Roman victories in the tradition, including Decius Mus's famous stand at Saticula, but the casualty figures are unrecorded and tactical details belong to family lore. The war ended not by decisive arms, but because a Roman military mutiny and a looming revolt by the Latin League compelled a hasty status-quo peace. Both powers had merely taken each other's measure.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Rome entered the late fourth century still wedded to the archaic hoplite phalanx inherited from the Etruscans—a dense formation of spearmen suited only for level plains. In the Apennines, that doctrine failed. The Samnite warrior was equipped for individual agility and skirmishing: protected by the triple-disc bronze breastplate, gripping a heavy javelin and oval shield, he fought in loose order across ravines and forests. Samnite tactics emphasized column interdiction and sudden ambushes rather than formal frontages. To conquer the peninsula, Rome had to dismantle her traditional way of war and learn how to fight in the mountains.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Evolving across the grueling campaigns of the Second Samnite War, the manipular legion became Rome's operational answer to Samnite tactics. The closed phalanx was split into thirty flexible maniples of hastati, principes, and triarii. By adopting the Samnite-style scutum shield and throwing pilum, the Roman infantryman gained both defensive coverage and standoff lethality. The open intervals of the triplex acies allowed units to advance, wheel, or fall back without disordering adjacent lines. Whether attributed by tradition to Camillus or forged anonymously by mountain attrition, this doctrine transformed a rigid militia into the most adaptable heavy infantry in the ancient world.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321 BC, four legions under both consuls marched into the Caudine Forks, baited by false reports of a threat to Luceria. Trapped in a wooded middle valley between two blocked defiles, approximately twenty percent of Rome's military establishment was neutralized without a pitched battle. The Samnite elder Herennius Pontius gave his son Gavius clear counsel: either release the Romans freely to earn enduring friendship, or slaughter them to break their military power for a generation. Rejecting both extremes, Gavius chose humiliation—disarming the trapped army, extracting an unratified peace treaty, and releasing them under the yoke.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Passing under the yoke—the arch of three spears—was Italy's most piercing military disgrace. Returning to Capua in shame, the consuls avoided public assemblies. Yet the Republic weaponized its defeat through legal sophistry. The Senate argued the consuls lacked constitutional authority to bind the Roman people. By offering the fetial surrender of the disgraced magistrates alone, stripped and bound at the border, Rome claimed moral exemption and resumed hostilities. The Caudine episode demonstrated the chilling institutional resilience of the Republic: Rome absorbed catastrophic tactical humiliation, repudiated its sworn covenants without hesitation, and mobilized for renewed war where looser confederations would have sued for terms.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Second Samnite War was won not by a single masterstroke, but through twenty years of relentless systemic attrition. Even after the severe Roman defeat at Lautulae in 315 BC, the Roman alliance architecture bent but did not break. Rome countered mountain mobility with engineering and colonization. The censor Appius Claudius Caecus laid the Via Appia in 312 BC, permanently binding Rome to Capua. Fortresses like Luceria pinned Samnium from the Apulian rear. When consuls converged on Bovianum in 305 BC, breaking the Pentri canton, Samnium accepted a peace acknowledging Roman hegemony across the western Apennines.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By 298 BC, Samnium realized it could not survive alone. In a masterclass of grand strategy, Gellius Egnatius united Samnium with the Senonian Gauls, Etruscans, and Umbrians. At Sentinum in 295 BC, the largest land battle of early Italy took place. The tradition's arithmetic records over thirty thousand dead. When Gallic war-chariots buckled the Roman left, consul Publius Decius Mus consecrated himself and the enemy to the underworld in the archaic rite of devotio. Decius's death stiffened the legions; Fabius Rullianus committed his veteran reserves, crushed the Senones, and broke the Samnite center. The coalition dissolved forever.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final phase of the Third Samnite War witnessed the destruction of Samnium's spiritual military elite, the linen-sworn legio linteata, at Aquilonia in 293 BC. By 290 BC, the consul Manius Curius Dentatus forced total capitulation. Rome avoided outright extermination, employing the graduated framework of 338 BC. The confederation was dismantled: individual cantons were isolated as treaty-bound socii, forced to supply troops under Roman command. Strategic colonies sealed the highland exits, dominated by Venusia's unprecedented settlement of twenty thousand colonists. The sovereign mountain leagues were erased, but their warrior stock was grafted into the Roman military apparatus.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Appius Claudius Caudex looked across the strait to Messana in 264 BC, the army at his back was Samnium's unintended gift. Half a century of mountain warfare had burned away archaic hoplite rigidity, replacing it with the resilient manipular triplex acies. More importantly, the struggle had perfected Rome's alliance technology: conquered mountain peoples now filled allied cohorts, doubling Roman field numbers at allied expense. That army would absorb Pyrrhus's phalanxes and elephants, sustain staggering losses, and regenerate year after year. The crucible of the Apennines had forged the continental machine that was about to break Carthage.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The Samnite Crucible</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How the Mountain Wars of Central Italy Forged the Roman War Machine (343–264 BC)</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I-S02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Rival Republic: Samnium in 350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Four mountain cantons: Pentri, Caraceni, Caudini, and Hirpini</a:t>
            </a:r>
          </a:p>
          <a:p>
            <a:pPr>
              <a:spcAft>
                <a:spcPts val="990"/>
              </a:spcAft>
            </a:pPr>
            <a:r>
              <a:rPr sz="2200" b="0" i="0">
                <a:solidFill>
                  <a:srgbClr val="231D15"/>
                </a:solidFill>
                <a:latin typeface="Garamond"/>
              </a:rPr>
              <a:t>•  Loose confederation coordinated by an elected meddix tuticus</a:t>
            </a:r>
          </a:p>
          <a:p>
            <a:pPr>
              <a:spcAft>
                <a:spcPts val="990"/>
              </a:spcAft>
            </a:pPr>
            <a:r>
              <a:rPr sz="2200" b="0" i="0">
                <a:solidFill>
                  <a:srgbClr val="231D15"/>
                </a:solidFill>
                <a:latin typeface="Garamond"/>
              </a:rPr>
              <a:t>•  Demographic peer of Rome, fielding forty to fifty thousand warriors</a:t>
            </a:r>
          </a:p>
          <a:p>
            <a:pPr>
              <a:spcAft>
                <a:spcPts val="990"/>
              </a:spcAft>
            </a:pPr>
            <a:r>
              <a:rPr sz="2200" b="0" i="0">
                <a:solidFill>
                  <a:srgbClr val="231D15"/>
                </a:solidFill>
                <a:latin typeface="Garamond"/>
              </a:rPr>
              <a:t>•  Apennine highland power pressing directly toward the Campanian plain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Political map of Italy in 350 BC, contrasting Rome's small lower Tiber holding with the vast Samnite confederation in the central-southern Apennines.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First Collision: Campania (343–341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Triggered by Capua's unconditional surrender (deditio) to Roman protection</a:t>
            </a:r>
          </a:p>
          <a:p>
            <a:pPr>
              <a:spcAft>
                <a:spcPts val="990"/>
              </a:spcAft>
            </a:pPr>
            <a:r>
              <a:rPr sz="2200" b="0" i="0">
                <a:solidFill>
                  <a:srgbClr val="231D15"/>
                </a:solidFill>
                <a:latin typeface="Garamond"/>
              </a:rPr>
              <a:t>•  Three disputed engagements: Mount Gaurus, Saticula, and Suessula</a:t>
            </a:r>
          </a:p>
          <a:p>
            <a:pPr>
              <a:spcAft>
                <a:spcPts val="990"/>
              </a:spcAft>
            </a:pPr>
            <a:r>
              <a:rPr sz="2200" b="0" i="0">
                <a:solidFill>
                  <a:srgbClr val="231D15"/>
                </a:solidFill>
                <a:latin typeface="Garamond"/>
              </a:rPr>
              <a:t>•  Grade C attestation: heavy annalistic embellishment and family legends</a:t>
            </a:r>
          </a:p>
          <a:p>
            <a:pPr>
              <a:spcAft>
                <a:spcPts val="990"/>
              </a:spcAft>
            </a:pPr>
            <a:r>
              <a:rPr sz="2200" b="0" i="0">
                <a:solidFill>
                  <a:srgbClr val="231D15"/>
                </a:solidFill>
                <a:latin typeface="Garamond"/>
              </a:rPr>
              <a:t>•  Inconclusive probing halted by Roman mutiny and the Latin crisis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THE FIRST SAMNITE WAR, 343 BC, showing campaign-arrows of Valerius Corvus and Cornelius Cossus across the Liris and Volturnus.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Mountain Doctrine: The Asymmetric Adversary</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Samnites avoided rigid set-piece battles on open, level ground</a:t>
            </a:r>
          </a:p>
          <a:p>
            <a:pPr>
              <a:spcAft>
                <a:spcPts val="990"/>
              </a:spcAft>
            </a:pPr>
            <a:r>
              <a:rPr sz="2200" b="0" i="0">
                <a:solidFill>
                  <a:srgbClr val="231D15"/>
                </a:solidFill>
                <a:latin typeface="Garamond"/>
              </a:rPr>
              <a:t>•  Fluid, dispersed combat doctrine optimized for wooded, broken Apennine slopes</a:t>
            </a:r>
          </a:p>
          <a:p>
            <a:pPr>
              <a:spcAft>
                <a:spcPts val="990"/>
              </a:spcAft>
            </a:pPr>
            <a:r>
              <a:rPr sz="2200" b="0" i="0">
                <a:solidFill>
                  <a:srgbClr val="231D15"/>
                </a:solidFill>
                <a:latin typeface="Garamond"/>
              </a:rPr>
              <a:t>•  Cardiophylax breastplates, broad belts, javelins, and oval thureos shields</a:t>
            </a:r>
          </a:p>
          <a:p>
            <a:pPr>
              <a:spcAft>
                <a:spcPts val="990"/>
              </a:spcAft>
            </a:pPr>
            <a:r>
              <a:rPr sz="2200" b="0" i="0">
                <a:solidFill>
                  <a:srgbClr val="231D15"/>
                </a:solidFill>
                <a:latin typeface="Garamond"/>
              </a:rPr>
              <a:t>•  Ambush, harassment, and march-column interdiction shattered archaic hoplite assumptions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Archaeological reconstruction plate: Samnite warrior in bronze cardiophylax tridiscus, Attic helmet, greaves, and oval shield, watching from an Apennine slope.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Tactical Revolution: The Manipular Legion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Abandonment of the rigid hoplite phalanx and round clipeus shield</a:t>
            </a:r>
          </a:p>
          <a:p>
            <a:pPr>
              <a:spcAft>
                <a:spcPts val="990"/>
              </a:spcAft>
            </a:pPr>
            <a:r>
              <a:rPr sz="2200" b="0" i="0">
                <a:solidFill>
                  <a:srgbClr val="231D15"/>
                </a:solidFill>
                <a:latin typeface="Garamond"/>
              </a:rPr>
              <a:t>•  Adoption of the Italic curved scutum and heavy throwing pilum</a:t>
            </a:r>
          </a:p>
          <a:p>
            <a:pPr>
              <a:spcAft>
                <a:spcPts val="990"/>
              </a:spcAft>
            </a:pPr>
            <a:r>
              <a:rPr sz="2200" b="0" i="0">
                <a:solidFill>
                  <a:srgbClr val="231D15"/>
                </a:solidFill>
                <a:latin typeface="Garamond"/>
              </a:rPr>
              <a:t>•  Organization into thirty independent maniples deployed in triplex acies</a:t>
            </a:r>
          </a:p>
          <a:p>
            <a:pPr>
              <a:spcAft>
                <a:spcPts val="990"/>
              </a:spcAft>
            </a:pPr>
            <a:r>
              <a:rPr sz="2200" b="0" i="0">
                <a:solidFill>
                  <a:srgbClr val="231D15"/>
                </a:solidFill>
                <a:latin typeface="Garamond"/>
              </a:rPr>
              <a:t>•  Checkerboard intervals permitted fluid retirement and flexible Apennine maneuver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schematic of the developed manipular legion: thirty maniple-blocks arranged in checkerboard triplex acies (hastati, principes, triarii) with interval clearances.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Hinge: The Caudine Forks (321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Two consular armies entrapped in an Apennine defile near Beneventum</a:t>
            </a:r>
          </a:p>
          <a:p>
            <a:pPr>
              <a:spcAft>
                <a:spcPts val="990"/>
              </a:spcAft>
            </a:pPr>
            <a:r>
              <a:rPr sz="2200" b="0" i="0">
                <a:solidFill>
                  <a:srgbClr val="231D15"/>
                </a:solidFill>
                <a:latin typeface="Garamond"/>
              </a:rPr>
              <a:t>•  Gavius Pontius sprung a classic double-ended bottleneck terrain trap</a:t>
            </a:r>
          </a:p>
          <a:p>
            <a:pPr>
              <a:spcAft>
                <a:spcPts val="990"/>
              </a:spcAft>
            </a:pPr>
            <a:r>
              <a:rPr sz="2200" b="0" i="0">
                <a:solidFill>
                  <a:srgbClr val="231D15"/>
                </a:solidFill>
                <a:latin typeface="Garamond"/>
              </a:rPr>
              <a:t>•  Herennius Pontius advised either unconditional magnanimity or total slaughter</a:t>
            </a:r>
          </a:p>
          <a:p>
            <a:pPr>
              <a:spcAft>
                <a:spcPts val="990"/>
              </a:spcAft>
            </a:pPr>
            <a:r>
              <a:rPr sz="2200" b="0" i="0">
                <a:solidFill>
                  <a:srgbClr val="231D15"/>
                </a:solidFill>
                <a:latin typeface="Garamond"/>
              </a:rPr>
              <a:t>•  Gavius chose the worst middle course: calculated, bloodless humiliation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terrain-trap diagram: THE CAUDINE FORKS, 321 BC, showing the hourglass pass of Arpaia, closed defiles, and trapped crimson consular block.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Shame as Policy: Sub Iugum and Repudiation</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Stripped consuls and legions passed stooping beneath the spear-yoke</a:t>
            </a:r>
          </a:p>
          <a:p>
            <a:pPr>
              <a:spcAft>
                <a:spcPts val="990"/>
              </a:spcAft>
            </a:pPr>
            <a:r>
              <a:rPr sz="2200" b="0" i="0">
                <a:solidFill>
                  <a:srgbClr val="231D15"/>
                </a:solidFill>
                <a:latin typeface="Garamond"/>
              </a:rPr>
              <a:t>•  The foedus Caudinum conceded territory and pledged colony dissolutions</a:t>
            </a:r>
          </a:p>
          <a:p>
            <a:pPr>
              <a:spcAft>
                <a:spcPts val="990"/>
              </a:spcAft>
            </a:pPr>
            <a:r>
              <a:rPr sz="2200" b="0" i="0">
                <a:solidFill>
                  <a:srgbClr val="231D15"/>
                </a:solidFill>
                <a:latin typeface="Garamond"/>
              </a:rPr>
              <a:t>•  Senate repudiated the treaty via a characteristic legal fiction</a:t>
            </a:r>
          </a:p>
          <a:p>
            <a:pPr>
              <a:spcAft>
                <a:spcPts val="990"/>
              </a:spcAft>
            </a:pPr>
            <a:r>
              <a:rPr sz="2200" b="0" i="0">
                <a:solidFill>
                  <a:srgbClr val="231D15"/>
                </a:solidFill>
                <a:latin typeface="Garamond"/>
              </a:rPr>
              <a:t>•  Consuls surrendered bound at the border; Rome resumed total war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Narrative plate: Roman army passing under the yoke at the Caudine Forks, disarmed consuls in undertunics stooping beneath crossed spears before impassive Samnites.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Strategic Attrition: Infrastructure and Colonies (320–304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Crisis of Lautulae (315 BC): near-breakdown of the Campanian front</a:t>
            </a:r>
          </a:p>
          <a:p>
            <a:pPr>
              <a:spcAft>
                <a:spcPts val="990"/>
              </a:spcAft>
            </a:pPr>
            <a:r>
              <a:rPr sz="2200" b="0" i="0">
                <a:solidFill>
                  <a:srgbClr val="231D15"/>
                </a:solidFill>
                <a:latin typeface="Garamond"/>
              </a:rPr>
              <a:t>•  Disciplinarian leadership under figures like Lucius Papirius Cursor</a:t>
            </a:r>
          </a:p>
          <a:p>
            <a:pPr>
              <a:spcAft>
                <a:spcPts val="990"/>
              </a:spcAft>
            </a:pPr>
            <a:r>
              <a:rPr sz="2200" b="0" i="0">
                <a:solidFill>
                  <a:srgbClr val="231D15"/>
                </a:solidFill>
                <a:latin typeface="Garamond"/>
              </a:rPr>
              <a:t>•  Strategic encirclement via fortress-colonies: Luceria, Interamna, and Sora</a:t>
            </a:r>
          </a:p>
          <a:p>
            <a:pPr>
              <a:spcAft>
                <a:spcPts val="990"/>
              </a:spcAft>
            </a:pPr>
            <a:r>
              <a:rPr sz="2200" b="0" i="0">
                <a:solidFill>
                  <a:srgbClr val="231D15"/>
                </a:solidFill>
                <a:latin typeface="Garamond"/>
              </a:rPr>
              <a:t>•  Appius Claudius Caecus laid the Via Appia (312 BC) to secure communications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chronology band: THE SECOND SAMNITE WAR, 326–304 BC, showing crises at Caudine and Lautulae countered by colony-foundings and the Via Appia.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Crucible's Peak: Sentinum (295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Samnite general Gellius Egnatius engineered a four-way anti-Roman coalition</a:t>
            </a:r>
          </a:p>
          <a:p>
            <a:pPr>
              <a:spcAft>
                <a:spcPts val="990"/>
              </a:spcAft>
            </a:pPr>
            <a:r>
              <a:rPr sz="2200" b="0" i="0">
                <a:solidFill>
                  <a:srgbClr val="231D15"/>
                </a:solidFill>
                <a:latin typeface="Garamond"/>
              </a:rPr>
              <a:t>•  Samnites, Senonian Gauls, Umbrians, and Etruscans converged across Apennines</a:t>
            </a:r>
          </a:p>
          <a:p>
            <a:pPr>
              <a:spcAft>
                <a:spcPts val="990"/>
              </a:spcAft>
            </a:pPr>
            <a:r>
              <a:rPr sz="2200" b="0" i="0">
                <a:solidFill>
                  <a:srgbClr val="231D15"/>
                </a:solidFill>
                <a:latin typeface="Garamond"/>
              </a:rPr>
              <a:t>•  Operational diversion peeled Etruscan and Umbrian forces off the main field</a:t>
            </a:r>
          </a:p>
          <a:p>
            <a:pPr>
              <a:spcAft>
                <a:spcPts val="990"/>
              </a:spcAft>
            </a:pPr>
            <a:r>
              <a:rPr sz="2200" b="0" i="0">
                <a:solidFill>
                  <a:srgbClr val="231D15"/>
                </a:solidFill>
                <a:latin typeface="Garamond"/>
              </a:rPr>
              <a:t>•  Publius Decius Mus sacrificed himself in devotio; Fabius rolled the flank</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SENTINUM, 295 BC, showing the operational feint, the Gallic chariot shock, the plunging devotio mark, and Fabius's decisive counter-stroke.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Subjugation and Dissection: 290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The Samnite sacred legio linteata shattered at Aquilonia in 293 BC</a:t>
            </a:r>
          </a:p>
          <a:p>
            <a:pPr>
              <a:spcAft>
                <a:spcPts val="990"/>
              </a:spcAft>
            </a:pPr>
            <a:r>
              <a:rPr sz="2200" b="0" i="0">
                <a:solidFill>
                  <a:srgbClr val="231D15"/>
                </a:solidFill>
                <a:latin typeface="Garamond"/>
              </a:rPr>
              <a:t>•  Manius Curius Dentatus finalized the peace of 290 BC (Grade B)</a:t>
            </a:r>
          </a:p>
          <a:p>
            <a:pPr>
              <a:spcAft>
                <a:spcPts val="990"/>
              </a:spcAft>
            </a:pPr>
            <a:r>
              <a:rPr sz="2200" b="0" i="0">
                <a:solidFill>
                  <a:srgbClr val="231D15"/>
                </a:solidFill>
                <a:latin typeface="Garamond"/>
              </a:rPr>
              <a:t>•  Cantons dismantled and integrated piecemeal as bound socii</a:t>
            </a:r>
          </a:p>
          <a:p>
            <a:pPr>
              <a:spcAft>
                <a:spcPts val="990"/>
              </a:spcAft>
            </a:pPr>
            <a:r>
              <a:rPr sz="2200" b="0" i="0">
                <a:solidFill>
                  <a:srgbClr val="231D15"/>
                </a:solidFill>
                <a:latin typeface="Garamond"/>
              </a:rPr>
              <a:t>•  Colony of Venusia established with 20,000 colonists to bar resurgence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Historical map of central-southern Italy in 290 BC, displaying the dissected cantons of Samnium surrounded by Latin colonies (Venusia, Beneventum) and Roman road corridors.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Unintended Gift: The Army of 264 BC</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Manipular tactical flexibility perfected against Apennine mountain warfare</a:t>
            </a:r>
          </a:p>
          <a:p>
            <a:pPr>
              <a:spcAft>
                <a:spcPts val="990"/>
              </a:spcAft>
            </a:pPr>
            <a:r>
              <a:rPr sz="2200" b="0" i="0">
                <a:solidFill>
                  <a:srgbClr val="231D15"/>
                </a:solidFill>
                <a:latin typeface="Garamond"/>
              </a:rPr>
              <a:t>•  Allied manpower engine: half the Roman army composed of socii contingents</a:t>
            </a:r>
          </a:p>
          <a:p>
            <a:pPr>
              <a:spcAft>
                <a:spcPts val="990"/>
              </a:spcAft>
            </a:pPr>
            <a:r>
              <a:rPr sz="2200" b="0" i="0">
                <a:solidFill>
                  <a:srgbClr val="231D15"/>
                </a:solidFill>
                <a:latin typeface="Garamond"/>
              </a:rPr>
              <a:t>•  Absorbed defeats at Heraclea and Asculum without systemic collapse</a:t>
            </a:r>
          </a:p>
          <a:p>
            <a:pPr>
              <a:spcAft>
                <a:spcPts val="990"/>
              </a:spcAft>
            </a:pPr>
            <a:r>
              <a:rPr sz="2200" b="0" i="0">
                <a:solidFill>
                  <a:srgbClr val="231D15"/>
                </a:solidFill>
                <a:latin typeface="Garamond"/>
              </a:rPr>
              <a:t>•  Ready at the Messina strait for Mediterranean-scale confrontation</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Map of peninsular Italy in 264 BC (showing the completed Roman-allied system) paired with the frontispiece motif of a Roman senator and manipular legionary helmet.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I-S02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