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catastrophe of 390 BC (or 387/386 by Polybian chronology, Attestation Grade C) marked the only time prior to the empire's fall that an enemy walked unopposed into Rome. The hastily mobilized citizen militia, arrayed in a rigid hoplite phalanx and commanded by a committee of military tribunes, disintegrated in scarcely an hour when Brennus's Senones broke the flanking reserve. Those who could not swim the Tiber drowned in their armor. For three centuries, Roman strategy, religion, and institutional design were haunted by the memory of this day, determined that no foreign war-band would ever repeat that march.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Livy's narrative of the sack is dense with heroic tableaus graded C: senators awaiting death on ivory chairs, the geese of Juno warning Marcus Manlius, and Brennus tossing his iron sword onto the scales. The central transaction—gold paid to make the Senones leave—is historically firm, but Camillus arriving at the eleventh hour to recover the ransom with cold iron is later patriotic consolation. Polybius records simply that the Gauls departed unpursued with their plunder. The Roman response was not sudden military vindication, but deep national humiliation and an urgent reckoning with their strategic vulnerability.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Roman reaction to the sack was structural rather than rhetorical. Archaeologically dated to the second quarter of the fourth century, the great Servian Wall encircled the city with ten-meter-high cappellaccio tufa ashlar backed by an earthen agger. Politically, the Licinio-Sextian reforms of 367 BC opened the consulship to plebeians, forging a unified patricio-plebeian nobility capable of projecting power without crippling civil strife. Tactically, Rome recognized that citizen-militia hoplites could not withstand dynamic barbarian war-bands. Survival demanded an engineered city, an expanded citizen levy, and a fundamentally redesigned military instrument.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Rigorous history requires zero mysticism about our sources. For the fourth and early third centuries BC, the primary record was lost or distorted. We depend on Livy (Tier 2), writing three hundred and fifty years after the Gallic sack from lost annalists like Fabius Pictor and Valerius Antias, whose texts were riddled with family self-glorification. Except for rare contemporary epigraphy like the Scipio Barbatus elogium (Grade A), all casualty figures and tactical set-pieces represent the tradition's arithmetic (Grade C). We can trace structural outcomes, institutional changes, and broad campaigns, but precise tactical maneuvers remain irrecoverable.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Latin League demanded full political parity in 340 BC, Rome crushed the rebellion at Vesuvius and Trifanum. The war yielded foundational exempla: the younger Manlius executed for disobedience, and Publius Decius Mus performing devotio (Grade C/B). The subsequent Settlement of 338 BC (Grade B) was Rome's greatest political invention. Rather than annexing or enslaving beaten kin, Rome bound each city individually to herself in a graduated hierarchy: full citizenship, civitas sine suffragio, or treaty allies (socii). Bilateral ties replaced multilateral leagues, creating a self-replenishing pool of allied military manpower.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Samnite Wars (343–290 BC) pitted Rome against an Oscan confederation of four highland cantons possessing comparable manpower and fierce martial traditions. Fighting across broken Apennine ridges forced Rome's equipment revolution. The inflexible phalanx gave way to the manipular legion of thirty independent tactical units ("handfuls") deployed in a checkerboard triplex acies: hastati, principes, and triarii. The Greek round clipeus was abandoned for the large curved scutum, and the thrusting spear replaced by the armor-shattering pilum. The Samnites inadvertently forced Rome to build the most adaptable infantry system in the ancient world.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Caudine Forks in 321 BC (Grade B outline), Titus Veturius and Spurius Postumius marched four legions blindly into an enclosed valley blocked at both exits. The Samnite commander Gavius Pontius chose the worst strategic course: he humiliated thirty thousand Romans without destroying their manpower base. Compelled to pass beneath the spear-yoke in their tunics, the legions returned in shame. Rome responded with characteristic institutional tenacity. The Senate declared the sworn peace invalid because the popular assembly had not ratified it, offered the bound consuls back to the Samnites, and immediately resumed the war.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295 BC, the Samnite leader Gellius Egnatius organized an unprecedented coalition to encircle Rome. At Sentinum, the largest land battle yet fought in central Italy, roughly 40,000 Romans and allies faced a massive coalition army. When Senonian chariots fractured the Roman left, consul Publius Decius Mus consecrated himself to the underworld and charged into the spears to die (Grade B+). The line held. On the right, Fabius Rullianus outlasted the Celtic charge and broke the coalition's flank. Egnatius fell, twenty-five thousand coalition troops were reported slain in the tradition, and peninsular resistance was permanently fractured.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arrival of Pyrrhus of Epirus brought Rome into collision with the Hellenistic world's apex military science (Grade B, with fragments from Hieronymus of Cardia at Grade A). At Heraclea (280 BC) and Asculum (279 BC), Roman maniples collided directly with twenty-foot Macedonian pikes and twenty armored Indian war elephants. Roman cavalry horses bolted in terror from the unfamiliar beasts, labeled "Lucanian oxen." Though tactically defeated in both clashes, the manipular legions retreated in good order under their triarii rather than routing. Rome lost battles, but its tactical discipline did not shatter under Hellenistic combined arms.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Hellenistic kings waged wars of diplomatic negotiation following decisive battlefield encounters. Pyrrhus expected Rome to sue for terms after Asculum. Instead, the aged, blind Appius Claudius Caecus rallied the Senate to declare that Rome never negotiates with an armed enemy on Italian soil. Cineas observed that Roman manpower was a hydra: as soon as one consular army fell, another marched out. Exhausted by a diversionary Sicilian adventure, Pyrrhus met Manius Curius Dentatus at Beneventum in 275 BC, where Roman velites panicked the elephants with burning torches. Pyrrhus abandoned Italy, declaring another such victory would utterly undo him.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275 and 264 BC, Rome methodically completed the political consolidation of the peninsula (Grade B). The fall of Tarentum in 272 BC brought Magna Graecia into federated alliance, while the Sabines gained full voting citizenship in 268 BC. A web of Latin military colonies—such as Paestum in Lucania, Beneventum in Samnium, and Ariminum on the Adriatic—locked down strategic choke points, connected by paved military highways like the Via Appia. By 264 BC, Rome commanded a unified confederation yielding over seven hundred thousand potential infantry and cavalry, creating a military infrastructure unmatched in the western Mediterranean.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264 BC, the Roman Republic reached the edge of peninsular Italy. When the Mamertine pirates holding Messana appealed for aid against Syracuse and Carthage, conservative senators balked at aiding murderers or triggering a war overseas. Yet the popular assembly voted for intervention, lured by strategic security and rich spoil. When consul Appius Claudius Caudex embarked his legions at Rhegium and ferried them across the narrow strait, Rome crossed an irrevocable threshold. The Italian war of consolidation was complete; the existential duel with Carthage for mastery of the Mediterranean had begun.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Rome 1.0: From the Ash of the Allia to the Sicilian Straits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Institutional Forging of the Republic in Italy (390–264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Dies Alliensis: The Anatomy of a Trauma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18 July 390 BC: Roman militia crushed by Senonian Gauls at the Allia.</a:t>
            </a:r>
          </a:p>
          <a:p>
            <a:pPr>
              <a:spcAft>
                <a:spcPts val="990"/>
              </a:spcAft>
            </a:pPr>
            <a:r>
              <a:rPr sz="2200" b="0" i="0">
                <a:solidFill>
                  <a:srgbClr val="231D15"/>
                </a:solidFill>
                <a:latin typeface="Garamond"/>
              </a:rPr>
              <a:t>•  The day became permanently "ater", an ill-omened date barring public business.</a:t>
            </a:r>
          </a:p>
          <a:p>
            <a:pPr>
              <a:spcAft>
                <a:spcPts val="990"/>
              </a:spcAft>
            </a:pPr>
            <a:r>
              <a:rPr sz="2200" b="0" i="0">
                <a:solidFill>
                  <a:srgbClr val="231D15"/>
                </a:solidFill>
                <a:latin typeface="Garamond"/>
              </a:rPr>
              <a:t>•  Archaic hoplite phalanx fractured against Celtic loose-order, headlong charges.</a:t>
            </a:r>
          </a:p>
          <a:p>
            <a:pPr>
              <a:spcAft>
                <a:spcPts val="990"/>
              </a:spcAft>
            </a:pPr>
            <a:r>
              <a:rPr sz="2200" b="0" i="0">
                <a:solidFill>
                  <a:srgbClr val="231D15"/>
                </a:solidFill>
                <a:latin typeface="Garamond"/>
              </a:rPr>
              <a:t>•  Defeat left the road to Rome undefended and wide open.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ALLIA, 18 JULY 390 BC (three-panel schematic showing collapse into the Tiber and flight to Veii).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Sack and the Consolations of Legend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lower city fell undefended; the Capitoline garrison endured a seven-month siege.</a:t>
            </a:r>
          </a:p>
          <a:p>
            <a:pPr>
              <a:spcAft>
                <a:spcPts val="990"/>
              </a:spcAft>
            </a:pPr>
            <a:r>
              <a:rPr sz="2200" b="0" i="0">
                <a:solidFill>
                  <a:srgbClr val="231D15"/>
                </a:solidFill>
                <a:latin typeface="Garamond"/>
              </a:rPr>
              <a:t>•  Famous episodes—silent senators, Juno's geese, Brennus's sword—belong to patriotic tradition.</a:t>
            </a:r>
          </a:p>
          <a:p>
            <a:pPr>
              <a:spcAft>
                <a:spcPts val="990"/>
              </a:spcAft>
            </a:pPr>
            <a:r>
              <a:rPr sz="2200" b="0" i="0">
                <a:solidFill>
                  <a:srgbClr val="231D15"/>
                </a:solidFill>
                <a:latin typeface="Garamond"/>
              </a:rPr>
              <a:t>•  Rome ransomed herself with a thousand pounds of gold: "vae victis."</a:t>
            </a:r>
          </a:p>
          <a:p>
            <a:pPr>
              <a:spcAft>
                <a:spcPts val="990"/>
              </a:spcAft>
            </a:pPr>
            <a:r>
              <a:rPr sz="2200" b="0" i="0">
                <a:solidFill>
                  <a:srgbClr val="231D15"/>
                </a:solidFill>
                <a:latin typeface="Garamond"/>
              </a:rPr>
              <a:t>•  Dictator Camillus's sudden counter-attack is an annalistic invention denying the payment.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diagram: THE GALLIC CATASTROPHE, 390 BC (four-panel sequence depicting Clusium embassy, march, Capitoline siege, and the false-redemption arrow).</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Institutional Obsession: Fortifying the State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Massive Servian Walls erected in ashlar masonry across the fourth century.</a:t>
            </a:r>
          </a:p>
          <a:p>
            <a:pPr>
              <a:spcAft>
                <a:spcPts val="990"/>
              </a:spcAft>
            </a:pPr>
            <a:r>
              <a:rPr sz="2200" b="0" i="0">
                <a:solidFill>
                  <a:srgbClr val="231D15"/>
                </a:solidFill>
                <a:latin typeface="Garamond"/>
              </a:rPr>
              <a:t>•  The four-legion establishment expanded to meet multi-front peninsular threats.</a:t>
            </a:r>
          </a:p>
          <a:p>
            <a:pPr>
              <a:spcAft>
                <a:spcPts val="990"/>
              </a:spcAft>
            </a:pPr>
            <a:r>
              <a:rPr sz="2200" b="0" i="0">
                <a:solidFill>
                  <a:srgbClr val="231D15"/>
                </a:solidFill>
                <a:latin typeface="Garamond"/>
              </a:rPr>
              <a:t>•  Domestic friction eased via the Licinio-Sextian reforms of 367 BC.</a:t>
            </a:r>
          </a:p>
          <a:p>
            <a:pPr>
              <a:spcAft>
                <a:spcPts val="990"/>
              </a:spcAft>
            </a:pPr>
            <a:r>
              <a:rPr sz="2200" b="0" i="0">
                <a:solidFill>
                  <a:srgbClr val="231D15"/>
                </a:solidFill>
                <a:latin typeface="Garamond"/>
              </a:rPr>
              <a:t>•  Tactical doctrine pivoted away from the rigid hoplite phalanx.</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Architectural cross-section: The Servian Walls (cappellaccio tufa ashlar, agger rampart, deep ditch, and gate-tower).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What We Cannot Know</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Surviving narratives date centuries later: Livy wrote under Augustus; Polybius survives retrospectively.</a:t>
            </a:r>
          </a:p>
          <a:p>
            <a:pPr>
              <a:spcAft>
                <a:spcPts val="990"/>
              </a:spcAft>
            </a:pPr>
            <a:r>
              <a:rPr sz="2200" b="0" i="0">
                <a:solidFill>
                  <a:srgbClr val="231D15"/>
                </a:solidFill>
                <a:latin typeface="Garamond"/>
              </a:rPr>
              <a:t>•  Annalistic tradition is contaminated by patrician family pride and fabricated doublets.</a:t>
            </a:r>
          </a:p>
          <a:p>
            <a:pPr>
              <a:spcAft>
                <a:spcPts val="990"/>
              </a:spcAft>
            </a:pPr>
            <a:r>
              <a:rPr sz="2200" b="0" i="0">
                <a:solidFill>
                  <a:srgbClr val="231D15"/>
                </a:solidFill>
                <a:latin typeface="Garamond"/>
              </a:rPr>
              <a:t>•  Troop numbers, casualties, and speeches represent the tradition's arithmetic, not archival fact.</a:t>
            </a:r>
          </a:p>
          <a:p>
            <a:pPr>
              <a:spcAft>
                <a:spcPts val="990"/>
              </a:spcAft>
            </a:pPr>
            <a:r>
              <a:rPr sz="2200" b="0" i="0">
                <a:solidFill>
                  <a:srgbClr val="231D15"/>
                </a:solidFill>
                <a:latin typeface="Garamond"/>
              </a:rPr>
              <a:t>•  Events carry attestation grades B to C; contemporary epigraphy is vanishingly rare.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Documentary contrast: Scipio Barbatus sarcophagus inscription (CIL VI 1284, Grade A epigraphy) alongside an empty annalistic papyrus scroll.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Latin Twilight and the Settlement of 338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Latin allies rebelled in 340 BC demanding equal consular representation.</a:t>
            </a:r>
          </a:p>
          <a:p>
            <a:pPr>
              <a:spcAft>
                <a:spcPts val="990"/>
              </a:spcAft>
            </a:pPr>
            <a:r>
              <a:rPr sz="2200" b="0" i="0">
                <a:solidFill>
                  <a:srgbClr val="231D15"/>
                </a:solidFill>
                <a:latin typeface="Garamond"/>
              </a:rPr>
              <a:t>•  Consular discipline codified by Manlius Torquatus's execution of his own son.</a:t>
            </a:r>
          </a:p>
          <a:p>
            <a:pPr>
              <a:spcAft>
                <a:spcPts val="990"/>
              </a:spcAft>
            </a:pPr>
            <a:r>
              <a:rPr sz="2200" b="0" i="0">
                <a:solidFill>
                  <a:srgbClr val="231D15"/>
                </a:solidFill>
                <a:latin typeface="Garamond"/>
              </a:rPr>
              <a:t>•  Decius Mus performed archaic self-sacrifice ("devotio") to rally troops at Vesuvius.</a:t>
            </a:r>
          </a:p>
          <a:p>
            <a:pPr>
              <a:spcAft>
                <a:spcPts val="990"/>
              </a:spcAft>
            </a:pPr>
            <a:r>
              <a:rPr sz="2200" b="0" i="0">
                <a:solidFill>
                  <a:srgbClr val="231D15"/>
                </a:solidFill>
                <a:latin typeface="Garamond"/>
              </a:rPr>
              <a:t>•  Rome abolished the Latin League, replacing it with a graduated alliance system.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DIVIDE ET GRADUA · 338 BC (hub-and-spoke map showing full citizens, civitas sine suffragio, and socii).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Samnite Crucible: Mountains and Maniples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Samnite confederation fielded up to 50,000 hardy Apennine highland warriors.</a:t>
            </a:r>
          </a:p>
          <a:p>
            <a:pPr>
              <a:spcAft>
                <a:spcPts val="990"/>
              </a:spcAft>
            </a:pPr>
            <a:r>
              <a:rPr sz="2200" b="0" i="0">
                <a:solidFill>
                  <a:srgbClr val="231D15"/>
                </a:solidFill>
                <a:latin typeface="Garamond"/>
              </a:rPr>
              <a:t>•  Dense hoplite phalanxes proved unworkable in rugged, broken mountain terrain.</a:t>
            </a:r>
          </a:p>
          <a:p>
            <a:pPr>
              <a:spcAft>
                <a:spcPts val="990"/>
              </a:spcAft>
            </a:pPr>
            <a:r>
              <a:rPr sz="2200" b="0" i="0">
                <a:solidFill>
                  <a:srgbClr val="231D15"/>
                </a:solidFill>
                <a:latin typeface="Garamond"/>
              </a:rPr>
              <a:t>•  Rome adopted the flexible manipular legion arrayed in "triplex acies."</a:t>
            </a:r>
          </a:p>
          <a:p>
            <a:pPr>
              <a:spcAft>
                <a:spcPts val="990"/>
              </a:spcAft>
            </a:pPr>
            <a:r>
              <a:rPr sz="2200" b="0" i="0">
                <a:solidFill>
                  <a:srgbClr val="231D15"/>
                </a:solidFill>
                <a:latin typeface="Garamond"/>
              </a:rPr>
              <a:t>•  Heavy scutum and throwing pilum replaced clipeus and thrusting spear.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reconstruction plate: Samnite Warrior (triple-disc bronze cardiophylax, Attic-style helmet, broad belt, and thureos shield on Apennine slopes).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Yoke: Caudine Forks (321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Two consular armies trapped in an Apennine mountain defile without bloodshed.</a:t>
            </a:r>
          </a:p>
          <a:p>
            <a:pPr>
              <a:spcAft>
                <a:spcPts val="990"/>
              </a:spcAft>
            </a:pPr>
            <a:r>
              <a:rPr sz="2200" b="0" i="0">
                <a:solidFill>
                  <a:srgbClr val="231D15"/>
                </a:solidFill>
                <a:latin typeface="Garamond"/>
              </a:rPr>
              <a:t>•  Gavius Pontius rejected extermination, choosing ritual humiliation: passing under the yoke.</a:t>
            </a:r>
          </a:p>
          <a:p>
            <a:pPr>
              <a:spcAft>
                <a:spcPts val="990"/>
              </a:spcAft>
            </a:pPr>
            <a:r>
              <a:rPr sz="2200" b="0" i="0">
                <a:solidFill>
                  <a:srgbClr val="231D15"/>
                </a:solidFill>
                <a:latin typeface="Garamond"/>
              </a:rPr>
              <a:t>•  Stripped Roman legions surrendered weapons and agreed to evacuate Samnite frontiers.</a:t>
            </a:r>
          </a:p>
          <a:p>
            <a:pPr>
              <a:spcAft>
                <a:spcPts val="990"/>
              </a:spcAft>
            </a:pPr>
            <a:r>
              <a:rPr sz="2200" b="0" i="0">
                <a:solidFill>
                  <a:srgbClr val="231D15"/>
                </a:solidFill>
                <a:latin typeface="Garamond"/>
              </a:rPr>
              <a:t>•  Senate repudiated the treaty via legalistic maneuver, surrendering only the consuls.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Schematic terrain-trap diagram: FURCULAE CAUDINAE · THE GEOMETRY OF SURRENDER (hourglass defile, Samnite abatis blocks, and the yoke symbol).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Sentinum (295 BC): The Battle of the Nations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Four-way coalition united Samnites, Senonian Gauls, Umbrians, and Etruscans.</a:t>
            </a:r>
          </a:p>
          <a:p>
            <a:pPr>
              <a:spcAft>
                <a:spcPts val="990"/>
              </a:spcAft>
            </a:pPr>
            <a:r>
              <a:rPr sz="2200" b="0" i="0">
                <a:solidFill>
                  <a:srgbClr val="231D15"/>
                </a:solidFill>
                <a:latin typeface="Garamond"/>
              </a:rPr>
              <a:t>•  Roman operational deception diverted Etruscan forces before the main collision.</a:t>
            </a:r>
          </a:p>
          <a:p>
            <a:pPr>
              <a:spcAft>
                <a:spcPts val="990"/>
              </a:spcAft>
            </a:pPr>
            <a:r>
              <a:rPr sz="2200" b="0" i="0">
                <a:solidFill>
                  <a:srgbClr val="231D15"/>
                </a:solidFill>
                <a:latin typeface="Garamond"/>
              </a:rPr>
              <a:t>•  Gallic war-chariots shattered the Roman left wing in fierce opening clashes.</a:t>
            </a:r>
          </a:p>
          <a:p>
            <a:pPr>
              <a:spcAft>
                <a:spcPts val="990"/>
              </a:spcAft>
            </a:pPr>
            <a:r>
              <a:rPr sz="2200" b="0" i="0">
                <a:solidFill>
                  <a:srgbClr val="231D15"/>
                </a:solidFill>
                <a:latin typeface="Garamond"/>
              </a:rPr>
              <a:t>•  Publius Decius Mus the younger repeated his father's sacrificial "devotio."</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SENTINUM · THE BATTLE OF THE NATIONS (four-panel progression from operational feint to Decius's devotio and the flanking victory).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Pyrrhic Stress-Test: Hellenistic Combined Arms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Tarentum hired King Pyrrhus of Epirus, Alexander's kin, in 280 BC.</a:t>
            </a:r>
          </a:p>
          <a:p>
            <a:pPr>
              <a:spcAft>
                <a:spcPts val="990"/>
              </a:spcAft>
            </a:pPr>
            <a:r>
              <a:rPr sz="2200" b="0" i="0">
                <a:solidFill>
                  <a:srgbClr val="231D15"/>
                </a:solidFill>
                <a:latin typeface="Garamond"/>
              </a:rPr>
              <a:t>•  First Roman encounter with Macedonian sarissa phalanxes and armored war elephants.</a:t>
            </a:r>
          </a:p>
          <a:p>
            <a:pPr>
              <a:spcAft>
                <a:spcPts val="990"/>
              </a:spcAft>
            </a:pPr>
            <a:r>
              <a:rPr sz="2200" b="0" i="0">
                <a:solidFill>
                  <a:srgbClr val="231D15"/>
                </a:solidFill>
                <a:latin typeface="Garamond"/>
              </a:rPr>
              <a:t>•  Roman cavalry panicked at Heraclea (280 BC) against "Lucanian oxen."</a:t>
            </a:r>
          </a:p>
          <a:p>
            <a:pPr>
              <a:spcAft>
                <a:spcPts val="990"/>
              </a:spcAft>
            </a:pPr>
            <a:r>
              <a:rPr sz="2200" b="0" i="0">
                <a:solidFill>
                  <a:srgbClr val="231D15"/>
                </a:solidFill>
                <a:latin typeface="Garamond"/>
              </a:rPr>
              <a:t>•  Tactically defeated at Heraclea and Asculum, Roman legions maintained unit coherence.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Battle plate: The War Elephants of Pyrrhus Advancing at Heraclea (Indian elephant with tower, leveled sarissai phalanx, Roman line reeling in dust).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 Parliament of Kings": The Victory of Attrition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Cineas offered generous peace terms; the blind Appius Claudius Caecus demanded total refusal.</a:t>
            </a:r>
          </a:p>
          <a:p>
            <a:pPr>
              <a:spcAft>
                <a:spcPts val="990"/>
              </a:spcAft>
            </a:pPr>
            <a:r>
              <a:rPr sz="2200" b="0" i="0">
                <a:solidFill>
                  <a:srgbClr val="231D15"/>
                </a:solidFill>
                <a:latin typeface="Garamond"/>
              </a:rPr>
              <a:t>•  Cineas famously described the Roman Senate as "an assembly of kings."</a:t>
            </a:r>
          </a:p>
          <a:p>
            <a:pPr>
              <a:spcAft>
                <a:spcPts val="990"/>
              </a:spcAft>
            </a:pPr>
            <a:r>
              <a:rPr sz="2200" b="0" i="0">
                <a:solidFill>
                  <a:srgbClr val="231D15"/>
                </a:solidFill>
                <a:latin typeface="Garamond"/>
              </a:rPr>
              <a:t>•  Pyrrhic victories bled the Epirote army with irreplaceable veteran casualties.</a:t>
            </a:r>
          </a:p>
          <a:p>
            <a:pPr>
              <a:spcAft>
                <a:spcPts val="990"/>
              </a:spcAft>
            </a:pPr>
            <a:r>
              <a:rPr sz="2200" b="0" i="0">
                <a:solidFill>
                  <a:srgbClr val="231D15"/>
                </a:solidFill>
                <a:latin typeface="Garamond"/>
              </a:rPr>
              <a:t>•  Manius Curius Dentatus routed Pyrrhus at Beneventum (275 BC) using torches.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PYRRHI CIRCUITUS · THE PROVERB MAPPED (itinerary arrow thinning from Epirus through Heraclea, Asculum, Sicily, and Beneventum).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Italia Perfecta: The Consolidation (275–264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Tarentum capitulated in 272 BC; Greek independence in Magna Graecia extinguished.</a:t>
            </a:r>
          </a:p>
          <a:p>
            <a:pPr>
              <a:spcAft>
                <a:spcPts val="990"/>
              </a:spcAft>
            </a:pPr>
            <a:r>
              <a:rPr sz="2200" b="0" i="0">
                <a:solidFill>
                  <a:srgbClr val="231D15"/>
                </a:solidFill>
                <a:latin typeface="Garamond"/>
              </a:rPr>
              <a:t>•  Latin colonies planted across strategic hubs: Paestum, Beneventum, Ariminum, and Firmum.</a:t>
            </a:r>
          </a:p>
          <a:p>
            <a:pPr>
              <a:spcAft>
                <a:spcPts val="990"/>
              </a:spcAft>
            </a:pPr>
            <a:r>
              <a:rPr sz="2200" b="0" i="0">
                <a:solidFill>
                  <a:srgbClr val="231D15"/>
                </a:solidFill>
                <a:latin typeface="Garamond"/>
              </a:rPr>
              <a:t>•  Sabines received full citizenship (268 BC); last Picene rebellions suppressed.</a:t>
            </a:r>
          </a:p>
          <a:p>
            <a:pPr>
              <a:spcAft>
                <a:spcPts val="990"/>
              </a:spcAft>
            </a:pPr>
            <a:r>
              <a:rPr sz="2200" b="0" i="0">
                <a:solidFill>
                  <a:srgbClr val="231D15"/>
                </a:solidFill>
                <a:latin typeface="Garamond"/>
              </a:rPr>
              <a:t>•  Peninsular confederation mobilized an unprecedented pool of 750,000 fighting men.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Historical map: Map of peninsular Italy in 264 BC (territorial color washes of ager Romanus, civitas sine suffragio, socii, Latin colonies, and military roads).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Straits of Messana: Threshold of Empire (264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Campanian brigands (Mamertines) seized Messana, inviting both Carthaginian and Roman garrisons.</a:t>
            </a:r>
          </a:p>
          <a:p>
            <a:pPr>
              <a:spcAft>
                <a:spcPts val="990"/>
              </a:spcAft>
            </a:pPr>
            <a:r>
              <a:rPr sz="2200" b="0" i="0">
                <a:solidFill>
                  <a:srgbClr val="231D15"/>
                </a:solidFill>
                <a:latin typeface="Garamond"/>
              </a:rPr>
              <a:t>•  Roman Senate hesitated, but popular assembly voted to cross into Sicily.</a:t>
            </a:r>
          </a:p>
          <a:p>
            <a:pPr>
              <a:spcAft>
                <a:spcPts val="990"/>
              </a:spcAft>
            </a:pPr>
            <a:r>
              <a:rPr sz="2200" b="0" i="0">
                <a:solidFill>
                  <a:srgbClr val="231D15"/>
                </a:solidFill>
                <a:latin typeface="Garamond"/>
              </a:rPr>
              <a:t>•  Appius Claudius Caudex led legions across the four-mile strait from Rhegium.</a:t>
            </a:r>
          </a:p>
          <a:p>
            <a:pPr>
              <a:spcAft>
                <a:spcPts val="990"/>
              </a:spcAft>
            </a:pPr>
            <a:r>
              <a:rPr sz="2200" b="0" i="0">
                <a:solidFill>
                  <a:srgbClr val="231D15"/>
                </a:solidFill>
                <a:latin typeface="Garamond"/>
              </a:rPr>
              <a:t>•  The peninsular chapter closed; twenty-three years of maritime Punic war began.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Timeline and operational border-glyph: ITALIA PERFECTA · 275–264 highlighting the poised crossing-arrow at the strait of Messana (Ap. Claudius Caudex · 264).</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I-S01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