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compendium does not permit history to shelter behind literary eloquence. Across eight centuries of Roman warfare, we distinguish between what surviving records allow us to verify and what they merely encourage us to imagine. Grade A is reserved for the ground, contemporary epigraphy, and audited participant testimony. Grade B marks disciplined second-generation synthesis such as Polybius or early Livy's reliable cores. Grade C denotes the abbreviated skeleton of epitomators, while Grade D quarantines rhetorical inventions and pious forgeries like the late Historia Augusta. Numbers in ancient warfare are almost universally literary arithmetic, not modern accounting; they must be audited, graded, and held at evidentiary arm's length.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Early Roman military history begins in deep evidentiary shadow. Livy wrote three centuries after the Gallic sack, drawing on Fabius Pictor and annalists who inflated casualties and inserted family legends. The dramatic tableaux—the geese of Juno, Brennus's sword, the miraculous rescue by Camillus—rate Grade C at best; Camillus's redemption is an annalistic salve for a ransom actually paid. Solid footing begins with the institutional reality of the Latin Settlement of 338 BC and reaches clarity with Polybius in Book II. When archaeology uncovers the Columna Rostrata or bronze rams from the Aegates Islands, epigraphy anchors the literary narrative in incontrovertible Grade A truth.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Books III and IV, the historical record achieves analytical maturity through Polybius of Megalopolis. Unlike later Roman moralists, Polybius checked Fabius Pictor against Sosylus and Silenus, who marched with Hannibal. Crucially, he personally transcribed Hannibal's bronze tablet at the Lacinian promontory, gifting modern historians Grade A muster rolls for the Alpine crossing. At Cynoscephalae, Pydna, and the horrors of 146 BC, Polybius interrogated veterans and surveyed topography. When he stood weeping with Scipio Aemilianus beside the burning ruins of Carthage, quoting Homer, the compendium gains its first direct participant-intellectual observer. His method—investigating documents, interrogating survivors, auditing autopsy—remains the baseline standard for the entire series.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 enters the blazing sunlight of contemporary witness, accompanied by fierce partisan distortions. Cicero's letters furnish nine hundred unguarded Grade A documents, charting the political breakdown in real time. Caesar's Commentarii present our greatest methodological test: they are Grade A as the commander's eyewitness record, yet Grade D whenever audited for casualty claims, enemy numbers, or the slaughter of truces. Our house rule holds firm: trust Caesar's engineering, marching paces, and tactical geometry—verified down to the ditch by modern excavations at Alesia—but rigorously audit his innocence. Sulla's lost memoirs similarly warp our view of the civil wars, proving that abundant contemporary evidence demands the sharpest scrutiny.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the Principate, warfare was nationalized into an imperial monopoly, and history retreated behind closed palace doors. Tacitus proclaimed he wrote sine ira et studio, yet composed brilliant, prosecution briefs against autocracy. Josephus survived the siege of Jotapata by luck or betrayal, writing the destruction of Jerusalem in the household of its destroyers—indispensable for tactical mechanics, highly tendentious in personal apologia. But in Book VI, physical archaeology begins talking back. The turf rampart, severed bones, and muffled mule-bells at Kalkriese corroborate the Teutoburg slaughter, while burnt ash-layers beneath London confirm Boudica's fury. Stones and bronze diplomas outvote the literary silences of imperial courts.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VII exposes a startling historical inversion: Rome's military zenith is its worst-narrated era. Trajan's Dacica survives as five words. To reconstruct the Carpathian campaigns, we read the spiral marble reliefs of Trajan's Column—Grade A visual engineering, Grade A imperial propaganda. At Adamclisi, a stark stone altar records nearly four thousand fallen Roman soldiers, correcting the Column's classical serenity. The capture of Decebalus is certified by the grave stele of the sergeant who hunted him down. For Bar Kokhba, where narrative dissolves into fragments, we possess the rebel leader's actual dispatches from the Cave of Letters. When literary historians go silent, the spade and the epigrapher step forward.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235 and 284, Roman narrative historiography collapses into the fictional swamp of the Historia Augusta. We reject its invented biographies, turning instead to uncorruptible material witnesses. The debasement of the silver denarius graphs the fiscal crisis with mathematical precision; coin hoards map barbarian penetration lines across Gaul and the Balkans. At Dura-Europos, fallen mine timbers and nineteen suffocated legionaries preserve the reality of Sasanian siegecraft. Most remarkably, King Shapur's trilingual inscription at Naqsh-e Rustam forces us to read Roman defeat through a Persian victor's eyes. When Rome could no longer write its history, its enemies and its abandoned coins recorded the catastrophe.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Book VIII, contemporary narrative revives through Ammianus Marcellinus, a staff officer who saw the wars he described. Ammianus fled the blood-soaked siege of Amida on a runaway horse and marched with Julian to the burning of the fleet outside Ctesiphon. His account of Adrianople in 378—where two-thirds of the eastern field army perished—is our most devastating battle narrative, audited with soldierly grief. Alongside Ammianus stands the Notitia Dignitatum, an illuminated bureaucratic codex recording every command, shield pattern, and garrison across both halves of the empire. This administrative ledger lets us see the late imperial military machine on paper, even as its tax foundations began to fracture.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final century of the Western Empire has no single historian. We assemble its collapse from chroniclers' brief entries, Priscus's brilliant report from Attila's banqueting hall, and the elegant, mourning letters of Sidonius Apollinaris. The West did not fall in a dramatic apocalyptic battle. It was foreclosed when the Vandals seized the grain and tax base of North Africa in 439, leaving the treasury unable to pay Roman field armies. In September 476, the German general Odoacer simply retired the last child-emperor on a pension and mailed the imperial regalia to Constantinople. Archaeology reveals this ending not through widespread ash layers, but through cessation: coins stop, villas shrink, and bureaucracy dissolves into regional kingdoms.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eight-volume apparatus of Imperium Romanum is not merely an exhibit of Roman history; it is a user's manual for interrogating the human past. The rules that govern our audit of Cannae, Alesia, and Adrianople apply equally to any historical conflict. Never confuse literary eloquence with evidentiary truth. Distinguish between an eyewitness's audited memory, an official tax roll, and an epitomator's moralizing summary. Treat numbers as propaganda until the earth and the payrolls corroborate them. Where records contradict the spade, let the ground speak. And where evidence fails, have the courage to confess the gap. History is not the art of comforting myth; it is the discipline of the audit.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IMPERIUM ROMANUM: HOW WE KNOW</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Eight Centuries of Evidence, Attestation, and Historical Audit (390 BC–AD 476)</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C-S02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Codex Kythagoras Apparatus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Grade A: Strict contemporary records, eyewitness autopsy, inscriptions, and forensic material strata.</a:t>
            </a:r>
          </a:p>
          <a:p>
            <a:pPr>
              <a:spcAft>
                <a:spcPts val="990"/>
              </a:spcAft>
            </a:pPr>
            <a:r>
              <a:rPr sz="2200" b="0" i="0">
                <a:solidFill>
                  <a:srgbClr val="231D15"/>
                </a:solidFill>
                <a:latin typeface="Garamond"/>
              </a:rPr>
              <a:t>•  Grade B: Trustworthy retrospective synthesis cross-checked against independent accounts or contemporary documents.</a:t>
            </a:r>
          </a:p>
          <a:p>
            <a:pPr>
              <a:spcAft>
                <a:spcPts val="990"/>
              </a:spcAft>
            </a:pPr>
            <a:r>
              <a:rPr sz="2200" b="0" i="0">
                <a:solidFill>
                  <a:srgbClr val="231D15"/>
                </a:solidFill>
                <a:latin typeface="Garamond"/>
              </a:rPr>
              <a:t>•  Grade C: Late epitomes, partisan abridgments, and unverified narrative reconstructions.</a:t>
            </a:r>
          </a:p>
          <a:p>
            <a:pPr>
              <a:spcAft>
                <a:spcPts val="990"/>
              </a:spcAft>
            </a:pPr>
            <a:r>
              <a:rPr sz="2200" b="0" i="0">
                <a:solidFill>
                  <a:srgbClr val="231D15"/>
                </a:solidFill>
                <a:latin typeface="Garamond"/>
              </a:rPr>
              <a:t>•  Grade D: Outright fiction, invented figures, tendentious propaganda, and uncritical myth.</a:t>
            </a:r>
          </a:p>
          <a:p>
            <a:pPr>
              <a:spcAft>
                <a:spcPts val="990"/>
              </a:spcAft>
            </a:pPr>
            <a:r>
              <a:rPr sz="2200" b="0" i="0">
                <a:solidFill>
                  <a:srgbClr val="231D15"/>
                </a:solidFill>
                <a:latin typeface="Garamond"/>
              </a:rPr>
              <a:t>•  Rule: All ancient troop and casualty numbers remain "tradition's arithmetic" unless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 formal schematic diagram of the Codex Kythagoras evaluation matrix: four attestation tiers (A to D) cross-referenced against primary source categories (T1 contemporary archival/material to T4 late epitome).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Books I–II: From Gallic Fog to the Polybian Threshold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Fourth-century events rely on Augustus-era Livy, filtering lost, highly contaminated annalists.</a:t>
            </a:r>
          </a:p>
          <a:p>
            <a:pPr>
              <a:spcAft>
                <a:spcPts val="990"/>
              </a:spcAft>
            </a:pPr>
            <a:r>
              <a:rPr sz="2200" b="0" i="0">
                <a:solidFill>
                  <a:srgbClr val="231D15"/>
                </a:solidFill>
                <a:latin typeface="Garamond"/>
              </a:rPr>
              <a:t>•  Tableaux like the Capitoline geese, Torquatus's duel, and Camillus are moral legends (Grade C).</a:t>
            </a:r>
          </a:p>
          <a:p>
            <a:pPr>
              <a:spcAft>
                <a:spcPts val="990"/>
              </a:spcAft>
            </a:pPr>
            <a:r>
              <a:rPr sz="2200" b="0" i="0">
                <a:solidFill>
                  <a:srgbClr val="231D15"/>
                </a:solidFill>
                <a:latin typeface="Garamond"/>
              </a:rPr>
              <a:t>•  The Latin Settlement of 338 BC achieves Grade B via durable epigraphic confirmation.</a:t>
            </a:r>
          </a:p>
          <a:p>
            <a:pPr>
              <a:spcAft>
                <a:spcPts val="990"/>
              </a:spcAft>
            </a:pPr>
            <a:r>
              <a:rPr sz="2200" b="0" i="0">
                <a:solidFill>
                  <a:srgbClr val="231D15"/>
                </a:solidFill>
                <a:latin typeface="Garamond"/>
              </a:rPr>
              <a:t>•  Polybius marks the series' first Grade A/B spine, interrogating participants and surviving documents.</a:t>
            </a:r>
          </a:p>
          <a:p>
            <a:pPr>
              <a:spcAft>
                <a:spcPts val="990"/>
              </a:spcAft>
            </a:pPr>
            <a:r>
              <a:rPr sz="2200" b="0" i="0">
                <a:solidFill>
                  <a:srgbClr val="231D15"/>
                </a:solidFill>
                <a:latin typeface="Garamond"/>
              </a:rPr>
              <a:t>•  Duilius's rostral column inscription provides rare Grade A epigraphic anchor for 260 BC.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of 'THE GALLIC CATASTROPHE, 390 BC' (Book I), highlighting Panel IV where the Camillus redemption is marked with a dashed outline and source-flagged as tradition rather than record.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Books III–IV: The Clash of Witness and the Polybian Method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Polybius reads Roman annals against pro-Carthaginian histories of Philinus, Silenus, and Sosylus.</a:t>
            </a:r>
          </a:p>
          <a:p>
            <a:pPr>
              <a:spcAft>
                <a:spcPts val="990"/>
              </a:spcAft>
            </a:pPr>
            <a:r>
              <a:rPr sz="2200" b="0" i="0">
                <a:solidFill>
                  <a:srgbClr val="231D15"/>
                </a:solidFill>
                <a:latin typeface="Garamond"/>
              </a:rPr>
              <a:t>•  Hannibal's Lacinian bronze altar inscription elevates army numbers and march data to Grade A.</a:t>
            </a:r>
          </a:p>
          <a:p>
            <a:pPr>
              <a:spcAft>
                <a:spcPts val="990"/>
              </a:spcAft>
            </a:pPr>
            <a:r>
              <a:rPr sz="2200" b="0" i="0">
                <a:solidFill>
                  <a:srgbClr val="231D15"/>
                </a:solidFill>
                <a:latin typeface="Garamond"/>
              </a:rPr>
              <a:t>•  Famous heroic speeches remain literary reconstructions, but tactical geometries remain firmly verifiable.</a:t>
            </a:r>
          </a:p>
          <a:p>
            <a:pPr>
              <a:spcAft>
                <a:spcPts val="990"/>
              </a:spcAft>
            </a:pPr>
            <a:r>
              <a:rPr sz="2200" b="0" i="0">
                <a:solidFill>
                  <a:srgbClr val="231D15"/>
                </a:solidFill>
                <a:latin typeface="Garamond"/>
              </a:rPr>
              <a:t>•  Polybius personally witnessed the sack of Carthage (146 BC) beside Scipio Aemilianus.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of 'CANNAE, 2 AUGUST 216 BC' (Book II), featuring the convex-to-concave crescent evolution, flanked by source divergence notes on Roman casualties between Polybius and Livy.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 The Sunlight and Shadows of Contemporary Documentation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Cicero's private correspondence provides nine hundred contemporary, unvarnished Grade A letters.</a:t>
            </a:r>
          </a:p>
          <a:p>
            <a:pPr>
              <a:spcAft>
                <a:spcPts val="990"/>
              </a:spcAft>
            </a:pPr>
            <a:r>
              <a:rPr sz="2200" b="0" i="0">
                <a:solidFill>
                  <a:srgbClr val="231D15"/>
                </a:solidFill>
                <a:latin typeface="Garamond"/>
              </a:rPr>
              <a:t>•  Caesar's Commentarii provide brilliant eyewitness accounts, yet serve as calculated political apologia.</a:t>
            </a:r>
          </a:p>
          <a:p>
            <a:pPr>
              <a:spcAft>
                <a:spcPts val="990"/>
              </a:spcAft>
            </a:pPr>
            <a:r>
              <a:rPr sz="2200" b="0" i="0">
                <a:solidFill>
                  <a:srgbClr val="231D15"/>
                </a:solidFill>
                <a:latin typeface="Garamond"/>
              </a:rPr>
              <a:t>•  The editorial rule: trust Caesar's topography, engineering, and unit movements; audit motives and casualties.</a:t>
            </a:r>
          </a:p>
          <a:p>
            <a:pPr>
              <a:spcAft>
                <a:spcPts val="990"/>
              </a:spcAft>
            </a:pPr>
            <a:r>
              <a:rPr sz="2200" b="0" i="0">
                <a:solidFill>
                  <a:srgbClr val="231D15"/>
                </a:solidFill>
                <a:latin typeface="Garamond"/>
              </a:rPr>
              <a:t>•  Sulla's lost memoirs survive as a partisan substrate beneath Plutarch's biographies.</a:t>
            </a:r>
          </a:p>
          <a:p>
            <a:pPr>
              <a:spcAft>
                <a:spcPts val="990"/>
              </a:spcAft>
            </a:pPr>
            <a:r>
              <a:rPr sz="2200" b="0" i="0">
                <a:solidFill>
                  <a:srgbClr val="231D15"/>
                </a:solidFill>
                <a:latin typeface="Garamond"/>
              </a:rPr>
              <a:t>•  Material archaeology directly confirms Caesar's double circumvallation lines at Alesia.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Schematic siege-system diagram of 'ALESIA, 52 BC' (Book V), illustrating the concentric circumvallation and contravallation lines verified by the Alise-Sainte-Reine excavations.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 The Principate's Paradox — Monarchy, Tacitus, and Forensic Archaeology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Historiography moves behind palace doors; Tacitus crafts a devastating indictment of dynastic power.</a:t>
            </a:r>
          </a:p>
          <a:p>
            <a:pPr>
              <a:spcAft>
                <a:spcPts val="990"/>
              </a:spcAft>
            </a:pPr>
            <a:r>
              <a:rPr sz="2200" b="0" i="0">
                <a:solidFill>
                  <a:srgbClr val="231D15"/>
                </a:solidFill>
                <a:latin typeface="Garamond"/>
              </a:rPr>
              <a:t>•  Josephus provides exceptional Grade A combat narrative, compromised by self-serving Flavian advocacy.</a:t>
            </a:r>
          </a:p>
          <a:p>
            <a:pPr>
              <a:spcAft>
                <a:spcPts val="990"/>
              </a:spcAft>
            </a:pPr>
            <a:r>
              <a:rPr sz="2200" b="0" i="0">
                <a:solidFill>
                  <a:srgbClr val="231D15"/>
                </a:solidFill>
                <a:latin typeface="Garamond"/>
              </a:rPr>
              <a:t>•  Archaeology speaks directly: Kalkriese excavations uncover the physical horror of the Varian disaster.</a:t>
            </a:r>
          </a:p>
          <a:p>
            <a:pPr>
              <a:spcAft>
                <a:spcPts val="990"/>
              </a:spcAft>
            </a:pPr>
            <a:r>
              <a:rPr sz="2200" b="0" i="0">
                <a:solidFill>
                  <a:srgbClr val="231D15"/>
                </a:solidFill>
                <a:latin typeface="Garamond"/>
              </a:rPr>
              <a:t>•  Destruction horizons at Colchester, London, and Verulamium physically date the Boudican revolt.</a:t>
            </a:r>
          </a:p>
          <a:p>
            <a:pPr>
              <a:spcAft>
                <a:spcPts val="990"/>
              </a:spcAft>
            </a:pPr>
            <a:r>
              <a:rPr sz="2200" b="0" i="0">
                <a:solidFill>
                  <a:srgbClr val="231D15"/>
                </a:solidFill>
                <a:latin typeface="Garamond"/>
              </a:rPr>
              <a:t>•  Epigraphy provides unsparing administrative proof: the Senatus Consultum de Pisone Patre.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of 'The Kalkriese defile, fourth day — September, AD 9' (Book VI), showing the turf-and-sand rampart, Roman ordnance, and harnessed mule skeletons authenticated by modern excavation.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 The Inversion — The Silence of the Stylus, The Speech of the Stones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High Empire narrative thins to Byzantine epitomes of Cassius Dio and late summaries.</a:t>
            </a:r>
          </a:p>
          <a:p>
            <a:pPr>
              <a:spcAft>
                <a:spcPts val="990"/>
              </a:spcAft>
            </a:pPr>
            <a:r>
              <a:rPr sz="2200" b="0" i="0">
                <a:solidFill>
                  <a:srgbClr val="231D15"/>
                </a:solidFill>
                <a:latin typeface="Garamond"/>
              </a:rPr>
              <a:t>•  Trajan's Dacian conquest is read directly from the 155 carved spirals of Trajan's Column.</a:t>
            </a:r>
          </a:p>
          <a:p>
            <a:pPr>
              <a:spcAft>
                <a:spcPts val="990"/>
              </a:spcAft>
            </a:pPr>
            <a:r>
              <a:rPr sz="2200" b="0" i="0">
                <a:solidFill>
                  <a:srgbClr val="231D15"/>
                </a:solidFill>
                <a:latin typeface="Garamond"/>
              </a:rPr>
              <a:t>•  The Adamclisi altar supplies an unvarnished casualty list of nearly four thousand legionaries.</a:t>
            </a:r>
          </a:p>
          <a:p>
            <a:pPr>
              <a:spcAft>
                <a:spcPts val="990"/>
              </a:spcAft>
            </a:pPr>
            <a:r>
              <a:rPr sz="2200" b="0" i="0">
                <a:solidFill>
                  <a:srgbClr val="231D15"/>
                </a:solidFill>
                <a:latin typeface="Garamond"/>
              </a:rPr>
              <a:t>•  The Tiberius Claudius Maximus stele provides Grade A soldier-level epigraphic testimony.</a:t>
            </a:r>
          </a:p>
          <a:p>
            <a:pPr>
              <a:spcAft>
                <a:spcPts val="990"/>
              </a:spcAft>
            </a:pPr>
            <a:r>
              <a:rPr sz="2200" b="0" i="0">
                <a:solidFill>
                  <a:srgbClr val="231D15"/>
                </a:solidFill>
                <a:latin typeface="Garamond"/>
              </a:rPr>
              <a:t>•  The Bar Kokhba revolt is forensic: rebel letters, refuge caves, and erased legions.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of the Tiberius Claudius Maximus stele from Grammeni (Book VII), depicting the Roman duplicarius capturing the dying Decebalus, placed alongside a spiral cast from Trajan's Column.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 The Third-Century Crisis and Non-Roman Voices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Cassius Dio ceases in 229; the Historia Augusta descends into wholesale fourth-century fabrication.</a:t>
            </a:r>
          </a:p>
          <a:p>
            <a:pPr>
              <a:spcAft>
                <a:spcPts val="990"/>
              </a:spcAft>
            </a:pPr>
            <a:r>
              <a:rPr sz="2200" b="0" i="0">
                <a:solidFill>
                  <a:srgbClr val="231D15"/>
                </a:solidFill>
                <a:latin typeface="Garamond"/>
              </a:rPr>
              <a:t>•  Shapur I's trilingual rock inscription at Naqsh-e Rustam records Roman defeats in Persian voices.</a:t>
            </a:r>
          </a:p>
          <a:p>
            <a:pPr>
              <a:spcAft>
                <a:spcPts val="990"/>
              </a:spcAft>
            </a:pPr>
            <a:r>
              <a:rPr sz="2200" b="0" i="0">
                <a:solidFill>
                  <a:srgbClr val="231D15"/>
                </a:solidFill>
                <a:latin typeface="Garamond"/>
              </a:rPr>
              <a:t>•  Dura-Europos excavations reveal mid-siege urban death and the earliest chemical warfare.</a:t>
            </a:r>
          </a:p>
          <a:p>
            <a:pPr>
              <a:spcAft>
                <a:spcPts val="990"/>
              </a:spcAft>
            </a:pPr>
            <a:r>
              <a:rPr sz="2200" b="0" i="0">
                <a:solidFill>
                  <a:srgbClr val="231D15"/>
                </a:solidFill>
                <a:latin typeface="Garamond"/>
              </a:rPr>
              <a:t>•  Coin hoard distributions and debased silver content map barbarian invasions like seismographs.</a:t>
            </a:r>
          </a:p>
          <a:p>
            <a:pPr>
              <a:spcAft>
                <a:spcPts val="990"/>
              </a:spcAft>
            </a:pPr>
            <a:r>
              <a:rPr sz="2200" b="0" i="0">
                <a:solidFill>
                  <a:srgbClr val="231D15"/>
                </a:solidFill>
                <a:latin typeface="Garamond"/>
              </a:rPr>
              <a:t>•  Aurelian's nineteen-kilometer wall stands as brick-and-spolia evidence of an exposed, desperate capital.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of 'Naqsh-e Rustam — the relief of Shapur, c. 262' (Book VII), showing the mounted Sasanian King of Kings grasping the captured emperor Valerian before trilingual epigraphic panels.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VIII: The Fourth-Century Restoration — Ammianus and the Notitia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Staff-officer Ammianus Marcellinus provides the finest Latin military history since Tacitus.</a:t>
            </a:r>
          </a:p>
          <a:p>
            <a:pPr>
              <a:spcAft>
                <a:spcPts val="990"/>
              </a:spcAft>
            </a:pPr>
            <a:r>
              <a:rPr sz="2200" b="0" i="0">
                <a:solidFill>
                  <a:srgbClr val="231D15"/>
                </a:solidFill>
                <a:latin typeface="Garamond"/>
              </a:rPr>
              <a:t>•  Eyewitness autopsy anchors the siege of Amida (359) and Julian's fatal Persian expedition (363).</a:t>
            </a:r>
          </a:p>
          <a:p>
            <a:pPr>
              <a:spcAft>
                <a:spcPts val="990"/>
              </a:spcAft>
            </a:pPr>
            <a:r>
              <a:rPr sz="2200" b="0" i="0">
                <a:solidFill>
                  <a:srgbClr val="231D15"/>
                </a:solidFill>
                <a:latin typeface="Garamond"/>
              </a:rPr>
              <a:t>•  The catastrophic defeat at Adrianople (378) is chronicled with unsparing analytical clarity.</a:t>
            </a:r>
          </a:p>
          <a:p>
            <a:pPr>
              <a:spcAft>
                <a:spcPts val="990"/>
              </a:spcAft>
            </a:pPr>
            <a:r>
              <a:rPr sz="2200" b="0" i="0">
                <a:solidFill>
                  <a:srgbClr val="231D15"/>
                </a:solidFill>
                <a:latin typeface="Garamond"/>
              </a:rPr>
              <a:t>•  The Notitia Dignitatum preserves the late empire's administrative order of battle in full detail.</a:t>
            </a:r>
          </a:p>
          <a:p>
            <a:pPr>
              <a:spcAft>
                <a:spcPts val="990"/>
              </a:spcAft>
            </a:pPr>
            <a:r>
              <a:rPr sz="2200" b="0" i="0">
                <a:solidFill>
                  <a:srgbClr val="231D15"/>
                </a:solidFill>
                <a:latin typeface="Garamond"/>
              </a:rPr>
              <a:t>•  Church historians (Eusebius, Socrates, Sozomen) record wars filtered through doctrinal theological disputes.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of 'Frontispiece for Book VIII: The Notitia — a western chancery, c. 420', showing an official striking through units on an illuminated codex of late-Roman shield-blazons.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VIII: The Fifth-Century Dissolution — Reading What Stopped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Continuous secular narrative ceases; evidence fractures into chronicles, diplomatic fragments, and letters.</a:t>
            </a:r>
          </a:p>
          <a:p>
            <a:pPr>
              <a:spcAft>
                <a:spcPts val="990"/>
              </a:spcAft>
            </a:pPr>
            <a:r>
              <a:rPr sz="2200" b="0" i="0">
                <a:solidFill>
                  <a:srgbClr val="231D15"/>
                </a:solidFill>
                <a:latin typeface="Garamond"/>
              </a:rPr>
              <a:t>•  Priscus of Panium preserves an exceptional Grade A eyewitness account of Attila's court.</a:t>
            </a:r>
          </a:p>
          <a:p>
            <a:pPr>
              <a:spcAft>
                <a:spcPts val="990"/>
              </a:spcAft>
            </a:pPr>
            <a:r>
              <a:rPr sz="2200" b="0" i="0">
                <a:solidFill>
                  <a:srgbClr val="231D15"/>
                </a:solidFill>
                <a:latin typeface="Garamond"/>
              </a:rPr>
              <a:t>•  Sidonius Apollinaris records the negotiated loss of Gaul from within an aristocratic villa.</a:t>
            </a:r>
          </a:p>
          <a:p>
            <a:pPr>
              <a:spcAft>
                <a:spcPts val="990"/>
              </a:spcAft>
            </a:pPr>
            <a:r>
              <a:rPr sz="2200" b="0" i="0">
                <a:solidFill>
                  <a:srgbClr val="231D15"/>
                </a:solidFill>
                <a:latin typeface="Garamond"/>
              </a:rPr>
              <a:t>•  The Western Empire's collapse was primarily fiscal: Vandal Carthage cut off essential tax revenues.</a:t>
            </a:r>
          </a:p>
          <a:p>
            <a:pPr>
              <a:spcAft>
                <a:spcPts val="990"/>
              </a:spcAft>
            </a:pPr>
            <a:r>
              <a:rPr sz="2200" b="0" i="0">
                <a:solidFill>
                  <a:srgbClr val="231D15"/>
                </a:solidFill>
                <a:latin typeface="Garamond"/>
              </a:rPr>
              <a:t>•  September 476 was not a cataclysmic battle, but an administrative notice and a pension.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of 'THE FORECLOSURE OF THE WEST, 406–468' (Book VIII), mapping the progressive loss of western tax bases and the catastrophic armada fire-glyph at Cape Bon.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User's Manual: Auditing the Human Past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Demand the provenance: identify who writes, when they wrote, and who paid them.</a:t>
            </a:r>
          </a:p>
          <a:p>
            <a:pPr>
              <a:spcAft>
                <a:spcPts val="990"/>
              </a:spcAft>
            </a:pPr>
            <a:r>
              <a:rPr sz="2200" b="0" i="0">
                <a:solidFill>
                  <a:srgbClr val="231D15"/>
                </a:solidFill>
                <a:latin typeface="Garamond"/>
              </a:rPr>
              <a:t>•  Grade the witness: separate participant autopsy (Grade A) from late derivative summaries (Grade C).</a:t>
            </a:r>
          </a:p>
          <a:p>
            <a:pPr>
              <a:spcAft>
                <a:spcPts val="990"/>
              </a:spcAft>
            </a:pPr>
            <a:r>
              <a:rPr sz="2200" b="0" i="0">
                <a:solidFill>
                  <a:srgbClr val="231D15"/>
                </a:solidFill>
                <a:latin typeface="Garamond"/>
              </a:rPr>
              <a:t>•  Audit the arithmetic: ancient military numbers are rhetorical claims until certified by archaeology.</a:t>
            </a:r>
          </a:p>
          <a:p>
            <a:pPr>
              <a:spcAft>
                <a:spcPts val="990"/>
              </a:spcAft>
            </a:pPr>
            <a:r>
              <a:rPr sz="2200" b="0" i="0">
                <a:solidFill>
                  <a:srgbClr val="231D15"/>
                </a:solidFill>
                <a:latin typeface="Garamond"/>
              </a:rPr>
              <a:t>•  Let the ground cross-examine the text: look for destruction strata, coin hoards, and supply trenches.</a:t>
            </a:r>
          </a:p>
          <a:p>
            <a:pPr>
              <a:spcAft>
                <a:spcPts val="990"/>
              </a:spcAft>
            </a:pPr>
            <a:r>
              <a:rPr sz="2200" b="0" i="0">
                <a:solidFill>
                  <a:srgbClr val="231D15"/>
                </a:solidFill>
                <a:latin typeface="Garamond"/>
              </a:rPr>
              <a:t>•  Confess the gaps: historical honesty begins by admitting what the surviving evidence cannot prove.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 clean typographic summary plate: 'THE CODEX KYTHAGORAS RULES OF HISTORICAL AUDIT', setting the five core analytical principles in classical Roman capital lettering against a dark slate background.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