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war in this compendium is judged by the quality of its surviving evidence. We discard the nineteenth-century illusion that ancient narrative constitutes transparent fact. The reader must distinguish between what the record certifies and what national memory embellished. When Livy reports divine portents or heroic single combats, or when the Historia Augusta invents emperors, our editorial duty is not to smooth the narrative into romance, but to grade the claims plainly. Figures in ancient texts are almost universally literary arithmetic rather than logistical censuses. Only contemporary epigraphy, papyrology, and the spade allow us to measure the true operational reality of the Roman world.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evidentiary terrain transforms beneath the historian's feet across these eight centuries. We begin in Books I and II with retrospective annalists attempting to reconstruct catastrophe through patriotic myth, where Camillus's redemption of the Gallic ransom is demonstrably a consoling fiction. In the middle volumes, Polybius, Caesar, and Cicero provide contemporary light, yet Caesar's commentaries remain masterworks of partisan self-exculpation. By the Antonine noon and the third-century crisis, narrative history virtually dies, leaving us to reconstruct world-shaking wars from stone inscriptions, coin debasements, and destruction horizons. Finally, in Book VIII, an empire dissolves not in epic narratives, but in fiscal novels, barbarian treaties, and administrative ledgers.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I traces the transformation of a battered Tiber valley city-state into the mistress of peninsular Italy. The Gallic sack of 390 BC proved that the rigid phalanx could not survive asymmetric shock, initiating an equipment and doctrinal revolution. In the Apennine gorges, the Samnites taught Rome how to fight in articulated maniples. Yet Rome's greatest victory was not military but constitutional: the Latin Settlement of 338 BC. By inventing graduated incorporation—granting private rights, partial franchise, or treaty alliance—Rome converted conquered enemies into allied soldiers. When Pyrrhus arrived with Hellenistic combined arms and war elephants, Rome absorbed repeated tactical defeats because her allied reservoir of citizen-soldiers was structurally inexhaustible.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II marks Rome's inadvertent projection into overseas imperial warfare. Without a naval tradition, the Republic built hundreds of quinqueremes from scratch, using the corvus to transform sea fights into land combat. Despite losing entire armadas to Mediterranean storms and Carthaginian seamanship, Roman institutional tenacity compelled Carthage to cede Sicily. Two decades later, Hannibal Barca tested that tenacity to its absolute limits. Utilizing cavalry superiority and tactical envelopment, Hannibal systematically annihilated consular armies at Trebia, Trasimene, and Cannae. At Cannae alone, sixty to seventy thousand Romans fell in one afternoon. Any Hellenistic kingdom would have capitulated; Rome's central alliance system held, refusing negotiations while an enemy army stood in Italy.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III demonstrates how institutional depth defeats individual generalship. Fabius Maximus designed a strategy of denial: shadowing the Carthaginian army, denying supply, and refusing decisive battle. The Senate mobilized an astonishing twenty-five legions simultaneously across four separate theaters, absorbing thirty percent demographic losses. While Hannibal was contained in southern Italy, Roman armies ground down the Carthaginian empire in Sicily and Spain. Nero's brilliant interior-lines march to the Metaurus severed Hannibal's last hope of overland reinforcement. Finally, Publius Cornelius Scipio adapted manipular doctrine to match Hellenistic combined arms. At Ilipa and Zama, Scipio outmaneuvered the Barcid armies, neutralizing war elephants and deploying allied Numidian cavalry to destroy Hannibal from the rear.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Book IV, the Republic dismantled the successor kingdoms of Alexander the Great. At Cynoscephalae and Pydna, the articulated manipular legion shattered the dense, unwieldy Macedonian phalanx the moment broken ground fractured its eighteen-foot sarissa wall. Flamininus initially projected hegemony through the diplomatic fiction of 'the freedom of the Greeks.' But eastern resistance, Seleucid ambition, and Iberian rebellions exhausted senatorial patience. In 146 BC, Roman policy culminated in calculated state terrorism: Carthage and Corinth were razed to the ground in the exact same campaigning season. Their populations were enslaved, their treasures plundered, and their territory converted into formal tributary provinces. The Mediterranean had become a unified Roman strategic lake.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Methodologically, the compendium tracks how strategic victory destroyed the domestic constitution. Polybius famously praised the mixed Roman constitution of consuls, Senate, and popular assemblies as the engine of world conquest. Yet that very conquest rendered the system unworkable. Multi-year overseas campaigns in Spain, Greece, and Asia required extended commands. Generals like Scipio Africanus, Flamininus, and Aemilius Paullus accumulated unprecedented personal prestige, client networks, and immense booty. The Senate could no longer contain these military dynasts within the boundaries of annual magistracies. As individual generals discovered that armies obeyed men rather than legal abstractions, the stage was set for the military instrument to devour the Republic from within.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V narrates the century in which the Roman military instrument turned inward. When the Gracchi attempted agrarian reform to preserve the smallholding recruiting base, the senatorial elite answered with assassination and emergency decrees. In 107 BC, Marius solved manpower shortages by enlisting the propertyless capite censi. These professional soldiers depended wholly upon their general for pay, plunder, and retirement farms. The legion became a private client army. Sulla proved that legions would march on Rome itself; Caesar used that same instrument to cross the Rubicon and conquer the Republic. A century of escalating civil slaughter—from proscriptions to Pharsalus, Philippi, and Actium—ended only when one dynast monopolized every legion.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VI analyzes the institutional invention of the Principate: the standing professional army. Augustus permanently solved the warlord crisis by becoming the sole paymaster and commander-in-chief, establishing twenty-eight legions with fixed terms and dedicated military pensions. When the Teutoburg forest swallowed three legions in AD 9, expansion eastward was permanently renounced; the frontier hardened into a linear perimeter along the Rhine and Danube. Yet the design carried a structural flaw. In AD 69, the civil war following Nero's fall proved that provincial legions could make emperors outside Rome. The Flavians stabilized the system by disbanding disgraced legions, dispersing auxiliary units away from their homelands, and building permanent stone frontier infrastructure.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VII exposes the limits of linear defense. Trajan pushed the empire to its territorial zenith, conquering Dacia's gold mines and sailing the Persian Gulf, but Hadrian immediately recognized the logistical impossibility of maintaining these salients and withdrew. Under Marcus Aurelius, pandemic plague combined with simultaneous Germanic and Sarmatian breakthroughs demonstrated that a thin perimeter possessed zero operational reserve. In the third century, the entire system fractured: hyper-inflation debased the denarius, Persian armies captured an emperor alive, and the empire split into three rival states. Salvation came not from senators, but from hard-bitten Illyrian cavalry generals who reassembled the borders, created mobile field reserves, and fortified Rome with massive brick walls.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VIII chronicles the West's dissolution. The disaster at Adrianople in 378 forced Rome to settle intact Gothic populations within the empire under their own chieftains as federates. The Western Empire did not fall to sudden barbarian invasion; it starved from fiscal amputation. When the Vandals seized Carthage in 439, the Western treasury lost the grain and taxation that funded its field armies. Bankrupted, Ravenna could not maintain regular legions and relied entirely on barbarian mercenary kings. By 476, there was no longer a western army to pay—only federates demanding land. Odoacer did not destroy an empire; he audited a bankruptcy, pensioned off Romulus Augustulus, and governed Italy as a patrician king.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literary histories vanish into rhetoric, epitomes, or silence, material evidence acts as the court of final appeal. At Kalkriese, the spade revealed the precise turf rampart where Varus's legions died. At Dura-Europos, sulfur and bitumen residue in an excavated countermine certified the earliest physical evidence of chemical warfare. The ten tons of buried nails at Inchtuthil prove that Britain's Highland frontier was evacuated with calculated quartermaster precision rather than overrun. In the late Empire, coin hoard horizons map barbarian breakthroughs far better than late chronicles, while the Aurelian Walls of Rome, hastily packed with recycled classical statuary, demonstrate in brick and mortar an empire contracting to survive.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eight-hundred-year military history of Rome is the story of a military instrument repeatedly disassembling and rebuilding itself in response to existential shock. Rome began as a standard Mediterranean hoplite militia. The Allia and the Samnite wars forced the creation of the articulated maniple. The demographic strain of overseas empire produced the Marian professional cohort. Augustus stabilized that dangerous machine by nationalizing its payroll into a standing frontier force. When simultaneity of barbarian attack broke the linear limes, Gallienus and Diocletian split the army into stationary border limitanei and elite mobile comitatenses. Rome survived for eight centuries because her commanders continually adapted their doctrinal architecture to match whatever enemy broke their previous formation.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central fiscal paradox of the Roman state was that conquest was highly profitable, but defense was ruinously expensive. The Republic financed its expansion through indemnities, plundered royal treasuries, and millions of enslaved captives. Once the frontier reached the Rhine, Danube, and Euphrates, the army ceased to generate revenue and became the state's largest recurring budget item. To maintain thirty legions on stagnant frontiers, emperors progressively debased the silver currency, raised rates, and extracted the annona militaris in kind. When the Vandals severed North Africa's tax revenues, the Western Empire could no longer pay its professional troops in coin. It was forced to pay barbarian federates in land—effectively liquidating the state to pay its army.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did the Eastern Empire survive for another millennium while the West collapsed within eight decades? The answer lies in geography, finance, and political architecture. Constantinople possessed the double Theodosian land walls, rendering the capital unstormable to barbarian armies. Behind this bastion lay Egypt, the Levant, and Anatolia—rich, deeply urbanized provinces whose agricultural tax revenues never fell to invaders. Furthermore, the East maintained a strict separation between civil administration and military command, eliminating generalissimos like Aspar before they could usurp the throne. Finally, eastern diplomacy systematically deflected invading hordes westward. Constantinople paid subsidies to dispatch Alaric, Attila, and Theodoric into Italy, leaving the Western Empire to absorb the shocks.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close the compendium where we began: eight hundred years separate the Roman levy that broke at the Allia in 390 BC from the boy-emperor pensioned off to the Lucullan villa in AD 476. Rome's greatness was never a succession of romantic heroes, but an institutional machine of extraordinary coherence, capacity for sacrifice, and structural resilience. That machine subdued the Mediterranean, survived Hannibal, and built a global legal and urban civilization. Yet institutions are mortal. The empire dissolved because the cost of its defense outstripped the wealth of its soil. The barbarian kings who replaced the Western Caesars were not foreign conquerors; they were Rome's own soldiers, paid in land, preserving the law, and administering the peace.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IMPERIUM ROMANUM: The Compendium in One Hour</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An Attestation-Graded Master Lecture on the Wars of Rome (390 BC–AD 476)</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C-S01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Epistemological Frame: Grades A Through 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Ancient claims are rigorously graded from eyewitness certainty to suspected legendary invention.</a:t>
            </a:r>
          </a:p>
          <a:p>
            <a:pPr>
              <a:spcAft>
                <a:spcPts val="990"/>
              </a:spcAft>
            </a:pPr>
            <a:r>
              <a:rPr sz="2200" b="0" i="0">
                <a:solidFill>
                  <a:srgbClr val="231D15"/>
                </a:solidFill>
                <a:latin typeface="Garamond"/>
              </a:rPr>
              <a:t>•  Grade A denotes strict contemporary eyewitnesses, official archival texts, or verified material archaeology.</a:t>
            </a:r>
          </a:p>
          <a:p>
            <a:pPr>
              <a:spcAft>
                <a:spcPts val="990"/>
              </a:spcAft>
            </a:pPr>
            <a:r>
              <a:rPr sz="2200" b="0" i="0">
                <a:solidFill>
                  <a:srgbClr val="231D15"/>
                </a:solidFill>
                <a:latin typeface="Garamond"/>
              </a:rPr>
              <a:t>•  Grades B and C designate honest retrospective traditions, annalistic compilations, and late epitomes.</a:t>
            </a:r>
          </a:p>
          <a:p>
            <a:pPr>
              <a:spcAft>
                <a:spcPts val="990"/>
              </a:spcAft>
            </a:pPr>
            <a:r>
              <a:rPr sz="2200" b="0" i="0">
                <a:solidFill>
                  <a:srgbClr val="231D15"/>
                </a:solidFill>
                <a:latin typeface="Garamond"/>
              </a:rPr>
              <a:t>•  Grade D marks outright fabrications, tendentious court propaganda, and uncritical legendary accretions.</a:t>
            </a:r>
          </a:p>
          <a:p>
            <a:pPr>
              <a:spcAft>
                <a:spcPts val="990"/>
              </a:spcAft>
            </a:pPr>
            <a:r>
              <a:rPr sz="2200" b="0" i="0">
                <a:solidFill>
                  <a:srgbClr val="231D15"/>
                </a:solidFill>
                <a:latin typeface="Garamond"/>
              </a:rPr>
              <a:t>•  All ancient casualty and troop figures represent tradition's arithmetic unless independently verified.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Frontispiece of Book I: Panoramic landscape of central Italy with a senator surveying the unfinished Servian walls.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Source Arc: From Mythic Memory to Chancery Ledger</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Republic's early centuries survive chiefly as Augustan moralizing memory and annalistic fragments.</a:t>
            </a:r>
          </a:p>
          <a:p>
            <a:pPr>
              <a:spcAft>
                <a:spcPts val="990"/>
              </a:spcAft>
            </a:pPr>
            <a:r>
              <a:rPr sz="2200" b="0" i="0">
                <a:solidFill>
                  <a:srgbClr val="231D15"/>
                </a:solidFill>
                <a:latin typeface="Garamond"/>
              </a:rPr>
              <a:t>•  Polybius introduces the compendium's first rigorous, analytical, participant-observer control on Mediterranean campaigns.</a:t>
            </a:r>
          </a:p>
          <a:p>
            <a:pPr>
              <a:spcAft>
                <a:spcPts val="990"/>
              </a:spcAft>
            </a:pPr>
            <a:r>
              <a:rPr sz="2200" b="0" i="0">
                <a:solidFill>
                  <a:srgbClr val="231D15"/>
                </a:solidFill>
                <a:latin typeface="Garamond"/>
              </a:rPr>
              <a:t>•  Late-Republican civil wars supply contemporary documents, but almost all represent partisan apologia.</a:t>
            </a:r>
          </a:p>
          <a:p>
            <a:pPr>
              <a:spcAft>
                <a:spcPts val="990"/>
              </a:spcAft>
            </a:pPr>
            <a:r>
              <a:rPr sz="2200" b="0" i="0">
                <a:solidFill>
                  <a:srgbClr val="231D15"/>
                </a:solidFill>
                <a:latin typeface="Garamond"/>
              </a:rPr>
              <a:t>•  The High Empire's narratives collapse into epitomes precisely as archaeology and inscriptions peak.</a:t>
            </a:r>
          </a:p>
          <a:p>
            <a:pPr>
              <a:spcAft>
                <a:spcPts val="990"/>
              </a:spcAft>
            </a:pPr>
            <a:r>
              <a:rPr sz="2200" b="0" i="0">
                <a:solidFill>
                  <a:srgbClr val="231D15"/>
                </a:solidFill>
                <a:latin typeface="Garamond"/>
              </a:rPr>
              <a:t>•  The fifth-century fall survives primarily in administrative codes, chronicles, and material cessation layers.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Frontispiece of Book VIII: A western chancery at Ravenna with the Notitia Dignitatum manuscript.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I: The Italian Crucible and Graduated Hegemony (390–264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Allia catastrophe permanently traumatized Roman memory, exposing hoplite phalanx tactical vulnerability.</a:t>
            </a:r>
          </a:p>
          <a:p>
            <a:pPr>
              <a:spcAft>
                <a:spcPts val="990"/>
              </a:spcAft>
            </a:pPr>
            <a:r>
              <a:rPr sz="2200" b="0" i="0">
                <a:solidFill>
                  <a:srgbClr val="231D15"/>
                </a:solidFill>
                <a:latin typeface="Garamond"/>
              </a:rPr>
              <a:t>•  Samnite mountain warfare forced the tactical evolution of the flexible, articulated manipular legion.</a:t>
            </a:r>
          </a:p>
          <a:p>
            <a:pPr>
              <a:spcAft>
                <a:spcPts val="990"/>
              </a:spcAft>
            </a:pPr>
            <a:r>
              <a:rPr sz="2200" b="0" i="0">
                <a:solidFill>
                  <a:srgbClr val="231D15"/>
                </a:solidFill>
                <a:latin typeface="Garamond"/>
              </a:rPr>
              <a:t>•  The 338 BC Latin Settlement pioneered graduated citizenship, binding defeated manpower to Rome.</a:t>
            </a:r>
          </a:p>
          <a:p>
            <a:pPr>
              <a:spcAft>
                <a:spcPts val="990"/>
              </a:spcAft>
            </a:pPr>
            <a:r>
              <a:rPr sz="2200" b="0" i="0">
                <a:solidFill>
                  <a:srgbClr val="231D15"/>
                </a:solidFill>
                <a:latin typeface="Garamond"/>
              </a:rPr>
              <a:t>•  Manpower depth allowed Rome to absorb Pyrrhic tactical defeats and triumph through attrition.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SETTLEMENT OF 338 BC — Latium reorganized as a graduated system.</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II: Combined Arms, Navies, and the Cannae Shock (264–216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First Punic War forced an agrarian state to construct massive battle fleets.</a:t>
            </a:r>
          </a:p>
          <a:p>
            <a:pPr>
              <a:spcAft>
                <a:spcPts val="990"/>
              </a:spcAft>
            </a:pPr>
            <a:r>
              <a:rPr sz="2200" b="0" i="0">
                <a:solidFill>
                  <a:srgbClr val="231D15"/>
                </a:solidFill>
                <a:latin typeface="Garamond"/>
              </a:rPr>
              <a:t>•  Technical ingenuity like the boarding corvus converted maritime contests into legionary deck battles.</a:t>
            </a:r>
          </a:p>
          <a:p>
            <a:pPr>
              <a:spcAft>
                <a:spcPts val="990"/>
              </a:spcAft>
            </a:pPr>
            <a:r>
              <a:rPr sz="2200" b="0" i="0">
                <a:solidFill>
                  <a:srgbClr val="231D15"/>
                </a:solidFill>
                <a:latin typeface="Garamond"/>
              </a:rPr>
              <a:t>•  Storms and naval actions destroyed hundreds of quinqueremes and over two hundred thousand men.</a:t>
            </a:r>
          </a:p>
          <a:p>
            <a:pPr>
              <a:spcAft>
                <a:spcPts val="990"/>
              </a:spcAft>
            </a:pPr>
            <a:r>
              <a:rPr sz="2200" b="0" i="0">
                <a:solidFill>
                  <a:srgbClr val="231D15"/>
                </a:solidFill>
                <a:latin typeface="Garamond"/>
              </a:rPr>
              <a:t>•  Hannibal's operational genius inflicted catastrophic encirclements at Trebia, Trasimene, and Cannae.</a:t>
            </a:r>
          </a:p>
          <a:p>
            <a:pPr>
              <a:spcAft>
                <a:spcPts val="990"/>
              </a:spcAft>
            </a:pPr>
            <a:r>
              <a:rPr sz="2200" b="0" i="0">
                <a:solidFill>
                  <a:srgbClr val="231D15"/>
                </a:solidFill>
                <a:latin typeface="Garamond"/>
              </a:rPr>
              <a:t>•  Rome's central Italian alliance system miraculously held despite losing seventy thousand men in hours.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CANNAE, 2 AUGUST 216 BC — The Encirclement Absolute.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III: The Exhaustion of Genius and the Emergence of Scipio (216–202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Fabius Cunctator established deterrence by denial, shadowing Hannibal while refusing pitched battle.</a:t>
            </a:r>
          </a:p>
          <a:p>
            <a:pPr>
              <a:spcAft>
                <a:spcPts val="990"/>
              </a:spcAft>
            </a:pPr>
            <a:r>
              <a:rPr sz="2200" b="0" i="0">
                <a:solidFill>
                  <a:srgbClr val="231D15"/>
                </a:solidFill>
                <a:latin typeface="Garamond"/>
              </a:rPr>
              <a:t>•  Rome mobilized twenty-five simultaneous legions, sustaining a staggering forty percent adult male mortality.</a:t>
            </a:r>
          </a:p>
          <a:p>
            <a:pPr>
              <a:spcAft>
                <a:spcPts val="990"/>
              </a:spcAft>
            </a:pPr>
            <a:r>
              <a:rPr sz="2200" b="0" i="0">
                <a:solidFill>
                  <a:srgbClr val="231D15"/>
                </a:solidFill>
                <a:latin typeface="Garamond"/>
              </a:rPr>
              <a:t>•  The capture of Syracuse and Capua systematically broke Carthaginian political prestige across Italy.</a:t>
            </a:r>
          </a:p>
          <a:p>
            <a:pPr>
              <a:spcAft>
                <a:spcPts val="990"/>
              </a:spcAft>
            </a:pPr>
            <a:r>
              <a:rPr sz="2200" b="0" i="0">
                <a:solidFill>
                  <a:srgbClr val="231D15"/>
                </a:solidFill>
                <a:latin typeface="Garamond"/>
              </a:rPr>
              <a:t>•  Nero's rapid interior-lines march destroyed Hasdrubal at the Metaurus, sealing Hannibal's isolation.</a:t>
            </a:r>
          </a:p>
          <a:p>
            <a:pPr>
              <a:spcAft>
                <a:spcPts val="990"/>
              </a:spcAft>
            </a:pPr>
            <a:r>
              <a:rPr sz="2200" b="0" i="0">
                <a:solidFill>
                  <a:srgbClr val="231D15"/>
                </a:solidFill>
                <a:latin typeface="Garamond"/>
              </a:rPr>
              <a:t>•  Scipio Africanus mastered tactical articulation, turning Hannibal's own encirclement doctrine against him at Zama.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ZAMA, OCTOBER 202 BC — The Accounts Closed.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IV: The Phalanx Broken and the Dual Erasure (200–146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Manipular flexibility systematically disarticulated rigid Macedonian phalanxes at Cynoscephalae and Pydna.</a:t>
            </a:r>
          </a:p>
          <a:p>
            <a:pPr>
              <a:spcAft>
                <a:spcPts val="990"/>
              </a:spcAft>
            </a:pPr>
            <a:r>
              <a:rPr sz="2200" b="0" i="0">
                <a:solidFill>
                  <a:srgbClr val="231D15"/>
                </a:solidFill>
                <a:latin typeface="Garamond"/>
              </a:rPr>
              <a:t>•  The 196 BC Isthmian Declaration proclaimed Greek freedom under Roman supervisory hegemony.</a:t>
            </a:r>
          </a:p>
          <a:p>
            <a:pPr>
              <a:spcAft>
                <a:spcPts val="990"/>
              </a:spcAft>
            </a:pPr>
            <a:r>
              <a:rPr sz="2200" b="0" i="0">
                <a:solidFill>
                  <a:srgbClr val="231D15"/>
                </a:solidFill>
                <a:latin typeface="Garamond"/>
              </a:rPr>
              <a:t>•  The 188 BC Treaty of Apamea permanently expelled the Seleucid Empire from the Mediterranean.</a:t>
            </a:r>
          </a:p>
          <a:p>
            <a:pPr>
              <a:spcAft>
                <a:spcPts val="990"/>
              </a:spcAft>
            </a:pPr>
            <a:r>
              <a:rPr sz="2200" b="0" i="0">
                <a:solidFill>
                  <a:srgbClr val="231D15"/>
                </a:solidFill>
                <a:latin typeface="Garamond"/>
              </a:rPr>
              <a:t>•  Resistance hardened senatorial policy, culminating in the simultaneous destructions of Carthage and Corinth.</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ANNUS CXLVI · THE TWO ERASURES (146 BC).</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Method: Tracking the Structural Mutation of Roman Command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Overseas theaters shattered the traditional constitutional mechanism of annual consular rotation.</a:t>
            </a:r>
          </a:p>
          <a:p>
            <a:pPr>
              <a:spcAft>
                <a:spcPts val="990"/>
              </a:spcAft>
            </a:pPr>
            <a:r>
              <a:rPr sz="2200" b="0" i="0">
                <a:solidFill>
                  <a:srgbClr val="231D15"/>
                </a:solidFill>
                <a:latin typeface="Garamond"/>
              </a:rPr>
              <a:t>•  Extended prorogations transformed citizen magistrates into charismatic, long-term personal commanders.</a:t>
            </a:r>
          </a:p>
          <a:p>
            <a:pPr>
              <a:spcAft>
                <a:spcPts val="990"/>
              </a:spcAft>
            </a:pPr>
            <a:r>
              <a:rPr sz="2200" b="0" i="0">
                <a:solidFill>
                  <a:srgbClr val="231D15"/>
                </a:solidFill>
                <a:latin typeface="Garamond"/>
              </a:rPr>
              <a:t>•  Provincial extraction and indemnity wealth corrupted senatorial restraint and fueled political competition.</a:t>
            </a:r>
          </a:p>
          <a:p>
            <a:pPr>
              <a:spcAft>
                <a:spcPts val="990"/>
              </a:spcAft>
            </a:pPr>
            <a:r>
              <a:rPr sz="2200" b="0" i="0">
                <a:solidFill>
                  <a:srgbClr val="231D15"/>
                </a:solidFill>
                <a:latin typeface="Garamond"/>
              </a:rPr>
              <a:t>•  Polybian institutional equilibrium progressively dissolved as military authority outgrew constitutional boundaries.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EASTERN QUESTION, 190 BC (Book IV).</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V: The Client Army and the Suicide of the Republic (133–31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Agrarian decay and the Gracchan crisis introduced lethal political bloodshed into the Forum.</a:t>
            </a:r>
          </a:p>
          <a:p>
            <a:pPr>
              <a:spcAft>
                <a:spcPts val="990"/>
              </a:spcAft>
            </a:pPr>
            <a:r>
              <a:rPr sz="2200" b="0" i="0">
                <a:solidFill>
                  <a:srgbClr val="231D15"/>
                </a:solidFill>
                <a:latin typeface="Garamond"/>
              </a:rPr>
              <a:t>•  Marius enrolled propertyless volunteers, binding soldiers directly to generals for land and bounties.</a:t>
            </a:r>
          </a:p>
          <a:p>
            <a:pPr>
              <a:spcAft>
                <a:spcPts val="990"/>
              </a:spcAft>
            </a:pPr>
            <a:r>
              <a:rPr sz="2200" b="0" i="0">
                <a:solidFill>
                  <a:srgbClr val="231D15"/>
                </a:solidFill>
                <a:latin typeface="Garamond"/>
              </a:rPr>
              <a:t>•  Sulla marched client legions on Rome, instituting legalized murder via formal proscription lists.</a:t>
            </a:r>
          </a:p>
          <a:p>
            <a:pPr>
              <a:spcAft>
                <a:spcPts val="990"/>
              </a:spcAft>
            </a:pPr>
            <a:r>
              <a:rPr sz="2200" b="0" i="0">
                <a:solidFill>
                  <a:srgbClr val="231D15"/>
                </a:solidFill>
                <a:latin typeface="Garamond"/>
              </a:rPr>
              <a:t>•  Caesar's veterans crossed the Rubicon, conquering Italy in sixty days through calculated clemency.</a:t>
            </a:r>
          </a:p>
          <a:p>
            <a:pPr>
              <a:spcAft>
                <a:spcPts val="990"/>
              </a:spcAft>
            </a:pPr>
            <a:r>
              <a:rPr sz="2200" b="0" i="0">
                <a:solidFill>
                  <a:srgbClr val="231D15"/>
                </a:solidFill>
                <a:latin typeface="Garamond"/>
              </a:rPr>
              <a:t>•  Actium terminated a century of civil war, transferring sole military patronage to Augustus.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BREAKING OF RESTRAINT, 133–121 BC (Book V).</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VI: The Standing Professional Army and the Built Perimeter (30 BC–AD 96)</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Augustus nationalized military patronage, creating a standing force funded by dedicated taxes.</a:t>
            </a:r>
          </a:p>
          <a:p>
            <a:pPr>
              <a:spcAft>
                <a:spcPts val="990"/>
              </a:spcAft>
            </a:pPr>
            <a:r>
              <a:rPr sz="2200" b="0" i="0">
                <a:solidFill>
                  <a:srgbClr val="231D15"/>
                </a:solidFill>
                <a:latin typeface="Garamond"/>
              </a:rPr>
              <a:t>•  The Teutoburg catastrophe permanently halted expansion, fixing the northern frontier at the Rhine.</a:t>
            </a:r>
          </a:p>
          <a:p>
            <a:pPr>
              <a:spcAft>
                <a:spcPts val="990"/>
              </a:spcAft>
            </a:pPr>
            <a:r>
              <a:rPr sz="2200" b="0" i="0">
                <a:solidFill>
                  <a:srgbClr val="231D15"/>
                </a:solidFill>
                <a:latin typeface="Garamond"/>
              </a:rPr>
              <a:t>•  Rome's military posture transitioned from offensive expansion to a fortified, permanent linear perimeter.</a:t>
            </a:r>
          </a:p>
          <a:p>
            <a:pPr>
              <a:spcAft>
                <a:spcPts val="990"/>
              </a:spcAft>
            </a:pPr>
            <a:r>
              <a:rPr sz="2200" b="0" i="0">
                <a:solidFill>
                  <a:srgbClr val="231D15"/>
                </a:solidFill>
                <a:latin typeface="Garamond"/>
              </a:rPr>
              <a:t>•  The crisis of AD 69 revealed that frontier armies could create emperors elsewhere.</a:t>
            </a:r>
          </a:p>
          <a:p>
            <a:pPr>
              <a:spcAft>
                <a:spcPts val="990"/>
              </a:spcAft>
            </a:pPr>
            <a:r>
              <a:rPr sz="2200" b="0" i="0">
                <a:solidFill>
                  <a:srgbClr val="231D15"/>
                </a:solidFill>
                <a:latin typeface="Garamond"/>
              </a:rPr>
              <a:t>•  Flavian consolidation dissolved mutinous units and rebuilt the limes into continuous stone networks.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YEAR OF THE FOUR EMPERORS, AD 68–69.</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VII: The Linear Perimeter Broken and the Soldier-Emperors (AD 96–284)</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Trajan achieved the empire's maximum expansion, annexing Dacia and raiding to the Persian Gulf.</a:t>
            </a:r>
          </a:p>
          <a:p>
            <a:pPr>
              <a:spcAft>
                <a:spcPts val="990"/>
              </a:spcAft>
            </a:pPr>
            <a:r>
              <a:rPr sz="2200" b="0" i="0">
                <a:solidFill>
                  <a:srgbClr val="231D15"/>
                </a:solidFill>
                <a:latin typeface="Garamond"/>
              </a:rPr>
              <a:t>•  Hadrian recognized strategic overextension, surrendering eastern conquests and erecting continuous frontier walls.</a:t>
            </a:r>
          </a:p>
          <a:p>
            <a:pPr>
              <a:spcAft>
                <a:spcPts val="990"/>
              </a:spcAft>
            </a:pPr>
            <a:r>
              <a:rPr sz="2200" b="0" i="0">
                <a:solidFill>
                  <a:srgbClr val="231D15"/>
                </a:solidFill>
                <a:latin typeface="Garamond"/>
              </a:rPr>
              <a:t>•  Antonine plague and simultaneous Marcomannic invasions proved that linear defense lacked strategic depth.</a:t>
            </a:r>
          </a:p>
          <a:p>
            <a:pPr>
              <a:spcAft>
                <a:spcPts val="990"/>
              </a:spcAft>
            </a:pPr>
            <a:r>
              <a:rPr sz="2200" b="0" i="0">
                <a:solidFill>
                  <a:srgbClr val="231D15"/>
                </a:solidFill>
                <a:latin typeface="Garamond"/>
              </a:rPr>
              <a:t>•  The third-century crisis saw the perimeter collapse amid monetary debasement and barbarian invasions.</a:t>
            </a:r>
          </a:p>
          <a:p>
            <a:pPr>
              <a:spcAft>
                <a:spcPts val="990"/>
              </a:spcAft>
            </a:pPr>
            <a:r>
              <a:rPr sz="2200" b="0" i="0">
                <a:solidFill>
                  <a:srgbClr val="231D15"/>
                </a:solidFill>
                <a:latin typeface="Garamond"/>
              </a:rPr>
              <a:t>•  Illyrian cavalry officers reassembled the fragmented empire, building walls around Rome itself.</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THREEFOLD EMPIRE AND ITS REUNION, 260–274.</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Book VIII: Fiscal Amputation and Dissolution by Treaty (AD 284–476)</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Diocletian and Constantine divided the empire, separating civilian administration from military command.</a:t>
            </a:r>
          </a:p>
          <a:p>
            <a:pPr>
              <a:spcAft>
                <a:spcPts val="990"/>
              </a:spcAft>
            </a:pPr>
            <a:r>
              <a:rPr sz="2200" b="0" i="0">
                <a:solidFill>
                  <a:srgbClr val="231D15"/>
                </a:solidFill>
                <a:latin typeface="Garamond"/>
              </a:rPr>
              <a:t>•  The catastrophic defeat at Adrianople forced the permanent settlement of armed federates inside borders.</a:t>
            </a:r>
          </a:p>
          <a:p>
            <a:pPr>
              <a:spcAft>
                <a:spcPts val="990"/>
              </a:spcAft>
            </a:pPr>
            <a:r>
              <a:rPr sz="2200" b="0" i="0">
                <a:solidFill>
                  <a:srgbClr val="231D15"/>
                </a:solidFill>
                <a:latin typeface="Garamond"/>
              </a:rPr>
              <a:t>•  The 439 Vandal seizure of Carthage severed the western empire's vital fiscal tax spine.</a:t>
            </a:r>
          </a:p>
          <a:p>
            <a:pPr>
              <a:spcAft>
                <a:spcPts val="990"/>
              </a:spcAft>
            </a:pPr>
            <a:r>
              <a:rPr sz="2200" b="0" i="0">
                <a:solidFill>
                  <a:srgbClr val="231D15"/>
                </a:solidFill>
                <a:latin typeface="Garamond"/>
              </a:rPr>
              <a:t>•  Western defense devolved to barbarian warlords extracting land grants from puppet emperors.</a:t>
            </a:r>
          </a:p>
          <a:p>
            <a:pPr>
              <a:spcAft>
                <a:spcPts val="990"/>
              </a:spcAft>
            </a:pPr>
            <a:r>
              <a:rPr sz="2200" b="0" i="0">
                <a:solidFill>
                  <a:srgbClr val="231D15"/>
                </a:solidFill>
                <a:latin typeface="Garamond"/>
              </a:rPr>
              <a:t>•  In 476, Odoacer quietly retired the last western emperor, returning the regalia eastward.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FORECLOSURE OF THE WEST, 406–468.</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Method: The Material Witness When Narrative Fails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Papyri, inscriptions, and military diplomas provide unvarnished administrative records of troop strength.</a:t>
            </a:r>
          </a:p>
          <a:p>
            <a:pPr>
              <a:spcAft>
                <a:spcPts val="990"/>
              </a:spcAft>
            </a:pPr>
            <a:r>
              <a:rPr sz="2200" b="0" i="0">
                <a:solidFill>
                  <a:srgbClr val="231D15"/>
                </a:solidFill>
                <a:latin typeface="Garamond"/>
              </a:rPr>
              <a:t>•  Coin hoard horizons and debasement percentages track invasion corridors and fiscal disintegration.</a:t>
            </a:r>
          </a:p>
          <a:p>
            <a:pPr>
              <a:spcAft>
                <a:spcPts val="990"/>
              </a:spcAft>
            </a:pPr>
            <a:r>
              <a:rPr sz="2200" b="0" i="0">
                <a:solidFill>
                  <a:srgbClr val="231D15"/>
                </a:solidFill>
                <a:latin typeface="Garamond"/>
              </a:rPr>
              <a:t>•  The spade independently validates catastrophic sieges at Jerusalem, Dura-Europos, and Sarmizegetusa.</a:t>
            </a:r>
          </a:p>
          <a:p>
            <a:pPr>
              <a:spcAft>
                <a:spcPts val="990"/>
              </a:spcAft>
            </a:pPr>
            <a:r>
              <a:rPr sz="2200" b="0" i="0">
                <a:solidFill>
                  <a:srgbClr val="231D15"/>
                </a:solidFill>
                <a:latin typeface="Garamond"/>
              </a:rPr>
              <a:t>•  Abandonment layers and unrecovered nail hoards reveal deliberate, budgeted strategic withdrawals.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wall of Aurelian in building — Rome, c. 273 (Book VII).</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Theorem I: The Metamorphosis of the Roman Instrument</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archaic citizen-militia hoplite phalanx fractured under Gallic loose-order shock warfare.</a:t>
            </a:r>
          </a:p>
          <a:p>
            <a:pPr>
              <a:spcAft>
                <a:spcPts val="990"/>
              </a:spcAft>
            </a:pPr>
            <a:r>
              <a:rPr sz="2200" b="0" i="0">
                <a:solidFill>
                  <a:srgbClr val="231D15"/>
                </a:solidFill>
                <a:latin typeface="Garamond"/>
              </a:rPr>
              <a:t>•  The Samnite wars produced the articulated, three-line manipular legion capable of broken-terrain maneuver.</a:t>
            </a:r>
          </a:p>
          <a:p>
            <a:pPr>
              <a:spcAft>
                <a:spcPts val="990"/>
              </a:spcAft>
            </a:pPr>
            <a:r>
              <a:rPr sz="2200" b="0" i="0">
                <a:solidFill>
                  <a:srgbClr val="231D15"/>
                </a:solidFill>
                <a:latin typeface="Garamond"/>
              </a:rPr>
              <a:t>•  Marian reforms created the cohortal, professional client-legion of propertyless long-service volunteers.</a:t>
            </a:r>
          </a:p>
          <a:p>
            <a:pPr>
              <a:spcAft>
                <a:spcPts val="990"/>
              </a:spcAft>
            </a:pPr>
            <a:r>
              <a:rPr sz="2200" b="0" i="0">
                <a:solidFill>
                  <a:srgbClr val="231D15"/>
                </a:solidFill>
                <a:latin typeface="Garamond"/>
              </a:rPr>
              <a:t>•  The Principate institutionalized a permanent frontier garrison army backed by auxilia.</a:t>
            </a:r>
          </a:p>
          <a:p>
            <a:pPr>
              <a:spcAft>
                <a:spcPts val="990"/>
              </a:spcAft>
            </a:pPr>
            <a:r>
              <a:rPr sz="2200" b="0" i="0">
                <a:solidFill>
                  <a:srgbClr val="231D15"/>
                </a:solidFill>
                <a:latin typeface="Garamond"/>
              </a:rPr>
              <a:t>•  The Late Empire relied on settled limitanei tied to mobile cavalry field armies.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Cross-section diagram of a Roman quinquereme equipped with the corvus (Book II).</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Theorem II: The Fatal Fiscal Equation of Imperial Defense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Early expansion was self-financing through massive indemnities, silver mines, and enslaved populations.</a:t>
            </a:r>
          </a:p>
          <a:p>
            <a:pPr>
              <a:spcAft>
                <a:spcPts val="990"/>
              </a:spcAft>
            </a:pPr>
            <a:r>
              <a:rPr sz="2200" b="0" i="0">
                <a:solidFill>
                  <a:srgbClr val="231D15"/>
                </a:solidFill>
                <a:latin typeface="Garamond"/>
              </a:rPr>
              <a:t>•  The static perimeter converted the military from a profit center into an enormous expenditure.</a:t>
            </a:r>
          </a:p>
          <a:p>
            <a:pPr>
              <a:spcAft>
                <a:spcPts val="990"/>
              </a:spcAft>
            </a:pPr>
            <a:r>
              <a:rPr sz="2200" b="0" i="0">
                <a:solidFill>
                  <a:srgbClr val="231D15"/>
                </a:solidFill>
                <a:latin typeface="Garamond"/>
              </a:rPr>
              <a:t>•  Debasement and compulsory requisitions undermined the agricultural base supporting the legions.</a:t>
            </a:r>
          </a:p>
          <a:p>
            <a:pPr>
              <a:spcAft>
                <a:spcPts val="990"/>
              </a:spcAft>
            </a:pPr>
            <a:r>
              <a:rPr sz="2200" b="0" i="0">
                <a:solidFill>
                  <a:srgbClr val="231D15"/>
                </a:solidFill>
                <a:latin typeface="Garamond"/>
              </a:rPr>
              <a:t>•  The loss of rich tax-yielding provinces triggered a terminal military recruitment death-spiral.</a:t>
            </a:r>
          </a:p>
          <a:p>
            <a:pPr>
              <a:spcAft>
                <a:spcPts val="990"/>
              </a:spcAft>
            </a:pPr>
            <a:r>
              <a:rPr sz="2200" b="0" i="0">
                <a:solidFill>
                  <a:srgbClr val="231D15"/>
                </a:solidFill>
                <a:latin typeface="Garamond"/>
              </a:rPr>
              <a:t>•  In the West, Rome ultimately liquidated its own territorial substance to pay barbarian defenders.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MILITARIZATION OF THE STATE, 193–235 (Book VII).</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Theorem III: The Asymmetry of Survival — Why the East Endured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Constantinople possessed impregnable Theodosian land walls and strategic maritime interior lines.</a:t>
            </a:r>
          </a:p>
          <a:p>
            <a:pPr>
              <a:spcAft>
                <a:spcPts val="990"/>
              </a:spcAft>
            </a:pPr>
            <a:r>
              <a:rPr sz="2200" b="0" i="0">
                <a:solidFill>
                  <a:srgbClr val="231D15"/>
                </a:solidFill>
                <a:latin typeface="Garamond"/>
              </a:rPr>
              <a:t>•  The Eastern empire preserved its wealthy, uninvaded tax bases in Egypt, Syria, and Anatolia.</a:t>
            </a:r>
          </a:p>
          <a:p>
            <a:pPr>
              <a:spcAft>
                <a:spcPts val="990"/>
              </a:spcAft>
            </a:pPr>
            <a:r>
              <a:rPr sz="2200" b="0" i="0">
                <a:solidFill>
                  <a:srgbClr val="231D15"/>
                </a:solidFill>
                <a:latin typeface="Garamond"/>
              </a:rPr>
              <a:t>•  Eastern civilian administration successfully maintained political supremacy over ambitious military dynasts.</a:t>
            </a:r>
          </a:p>
          <a:p>
            <a:pPr>
              <a:spcAft>
                <a:spcPts val="990"/>
              </a:spcAft>
            </a:pPr>
            <a:r>
              <a:rPr sz="2200" b="0" i="0">
                <a:solidFill>
                  <a:srgbClr val="231D15"/>
                </a:solidFill>
                <a:latin typeface="Garamond"/>
              </a:rPr>
              <a:t>•  Constantinople systematically deflected migrating confederations westward across the Danube into the West.</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WEST AT THE NOTICE, 476–480 (Book VIII).</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Master Thesis: Machines Are Mortal</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Rome's rise was an institutional achievement of demographic resilience, alliance architecture, and adaptation.</a:t>
            </a:r>
          </a:p>
          <a:p>
            <a:pPr>
              <a:spcAft>
                <a:spcPts val="990"/>
              </a:spcAft>
            </a:pPr>
            <a:r>
              <a:rPr sz="2200" b="0" i="0">
                <a:solidFill>
                  <a:srgbClr val="231D15"/>
                </a:solidFill>
                <a:latin typeface="Garamond"/>
              </a:rPr>
              <a:t>•  The Republican constitution was devoured by the very professional armies required to defend it.</a:t>
            </a:r>
          </a:p>
          <a:p>
            <a:pPr>
              <a:spcAft>
                <a:spcPts val="990"/>
              </a:spcAft>
            </a:pPr>
            <a:r>
              <a:rPr sz="2200" b="0" i="0">
                <a:solidFill>
                  <a:srgbClr val="231D15"/>
                </a:solidFill>
                <a:latin typeface="Garamond"/>
              </a:rPr>
              <a:t>•  The Principate stabilized the world-state by converting military glory into an imperial monopoly.</a:t>
            </a:r>
          </a:p>
          <a:p>
            <a:pPr>
              <a:spcAft>
                <a:spcPts val="990"/>
              </a:spcAft>
            </a:pPr>
            <a:r>
              <a:rPr sz="2200" b="0" i="0">
                <a:solidFill>
                  <a:srgbClr val="231D15"/>
                </a:solidFill>
                <a:latin typeface="Garamond"/>
              </a:rPr>
              <a:t>•  The Western Empire ended not in sudden slaughter, but through exhaustion, bankruptcy, and accommodation.</a:t>
            </a:r>
          </a:p>
          <a:p>
            <a:pPr>
              <a:spcAft>
                <a:spcPts val="990"/>
              </a:spcAft>
            </a:pPr>
            <a:r>
              <a:rPr sz="2200" b="0" i="0">
                <a:solidFill>
                  <a:srgbClr val="231D15"/>
                </a:solidFill>
                <a:latin typeface="Garamond"/>
              </a:rPr>
              <a:t>•  The successor kingdoms were Rome's own army, pensioned off and governing the peace.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Closing Plate for Book VIII: The Lucullan villa — the bay of Naples, c. 480.</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C-S01 · 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